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60" r:id="rId3"/>
    <p:sldId id="262" r:id="rId4"/>
    <p:sldId id="263" r:id="rId5"/>
    <p:sldId id="264" r:id="rId6"/>
    <p:sldId id="265" r:id="rId7"/>
    <p:sldId id="266" r:id="rId8"/>
    <p:sldId id="267" r:id="rId9"/>
    <p:sldId id="268" r:id="rId10"/>
    <p:sldId id="269" r:id="rId11"/>
    <p:sldId id="271" r:id="rId12"/>
    <p:sldId id="270" r:id="rId13"/>
    <p:sldId id="272" r:id="rId14"/>
    <p:sldId id="273" r:id="rId15"/>
    <p:sldId id="274" r:id="rId16"/>
    <p:sldId id="275" r:id="rId17"/>
    <p:sldId id="277" r:id="rId18"/>
    <p:sldId id="278" r:id="rId19"/>
    <p:sldId id="280" r:id="rId20"/>
    <p:sldId id="279" r:id="rId21"/>
    <p:sldId id="281" r:id="rId22"/>
    <p:sldId id="282" r:id="rId23"/>
    <p:sldId id="285" r:id="rId2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rsayılan Bölüm" id="{225E2985-3033-4F25-927B-66F99BC14B6C}">
          <p14:sldIdLst>
            <p14:sldId id="256"/>
            <p14:sldId id="260"/>
            <p14:sldId id="262"/>
            <p14:sldId id="263"/>
            <p14:sldId id="264"/>
            <p14:sldId id="265"/>
            <p14:sldId id="266"/>
            <p14:sldId id="267"/>
            <p14:sldId id="268"/>
            <p14:sldId id="269"/>
            <p14:sldId id="271"/>
            <p14:sldId id="270"/>
            <p14:sldId id="272"/>
            <p14:sldId id="273"/>
            <p14:sldId id="274"/>
            <p14:sldId id="275"/>
            <p14:sldId id="277"/>
            <p14:sldId id="278"/>
            <p14:sldId id="280"/>
            <p14:sldId id="279"/>
            <p14:sldId id="281"/>
            <p14:sldId id="282"/>
            <p14:sldId id="28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326" y="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534523-ABAE-4243-B62E-1F77806DE246}" type="datetimeFigureOut">
              <a:rPr lang="tr-TR" smtClean="0"/>
              <a:t>10.05.2016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823D4E6-4700-4105-908B-582D7563437D}" type="slidenum">
              <a:rPr lang="tr-TR" smtClean="0"/>
              <a:t>‹#›</a:t>
            </a:fld>
            <a:endParaRPr lang="tr-TR"/>
          </a:p>
        </p:txBody>
      </p:sp>
    </p:spTree>
    <p:extLst>
      <p:ext uri="{BB962C8B-B14F-4D97-AF65-F5344CB8AC3E}">
        <p14:creationId xmlns:p14="http://schemas.microsoft.com/office/powerpoint/2010/main" val="553644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dirty="0" smtClean="0"/>
          </a:p>
        </p:txBody>
      </p:sp>
    </p:spTree>
    <p:extLst>
      <p:ext uri="{BB962C8B-B14F-4D97-AF65-F5344CB8AC3E}">
        <p14:creationId xmlns:p14="http://schemas.microsoft.com/office/powerpoint/2010/main" val="226123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01234059-896B-4BED-80C6-8966C143C0EF}" type="datetimeFigureOut">
              <a:rPr lang="tr-TR" smtClean="0"/>
              <a:t>10.05.2016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A8CD95C-2BB5-4935-B583-F290EAEB3AE4}" type="slidenum">
              <a:rPr lang="tr-TR" smtClean="0"/>
              <a:t>‹#›</a:t>
            </a:fld>
            <a:endParaRPr lang="tr-TR"/>
          </a:p>
        </p:txBody>
      </p:sp>
    </p:spTree>
    <p:extLst>
      <p:ext uri="{BB962C8B-B14F-4D97-AF65-F5344CB8AC3E}">
        <p14:creationId xmlns:p14="http://schemas.microsoft.com/office/powerpoint/2010/main" val="1360357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1234059-896B-4BED-80C6-8966C143C0EF}" type="datetimeFigureOut">
              <a:rPr lang="tr-TR" smtClean="0"/>
              <a:t>10.05.2016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A8CD95C-2BB5-4935-B583-F290EAEB3AE4}" type="slidenum">
              <a:rPr lang="tr-TR" smtClean="0"/>
              <a:t>‹#›</a:t>
            </a:fld>
            <a:endParaRPr lang="tr-TR"/>
          </a:p>
        </p:txBody>
      </p:sp>
    </p:spTree>
    <p:extLst>
      <p:ext uri="{BB962C8B-B14F-4D97-AF65-F5344CB8AC3E}">
        <p14:creationId xmlns:p14="http://schemas.microsoft.com/office/powerpoint/2010/main" val="959580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1234059-896B-4BED-80C6-8966C143C0EF}" type="datetimeFigureOut">
              <a:rPr lang="tr-TR" smtClean="0"/>
              <a:t>10.05.2016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A8CD95C-2BB5-4935-B583-F290EAEB3AE4}" type="slidenum">
              <a:rPr lang="tr-TR" smtClean="0"/>
              <a:t>‹#›</a:t>
            </a:fld>
            <a:endParaRPr lang="tr-TR"/>
          </a:p>
        </p:txBody>
      </p:sp>
    </p:spTree>
    <p:extLst>
      <p:ext uri="{BB962C8B-B14F-4D97-AF65-F5344CB8AC3E}">
        <p14:creationId xmlns:p14="http://schemas.microsoft.com/office/powerpoint/2010/main" val="2794332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1234059-896B-4BED-80C6-8966C143C0EF}" type="datetimeFigureOut">
              <a:rPr lang="tr-TR" smtClean="0"/>
              <a:t>10.05.2016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A8CD95C-2BB5-4935-B583-F290EAEB3AE4}" type="slidenum">
              <a:rPr lang="tr-TR" smtClean="0"/>
              <a:t>‹#›</a:t>
            </a:fld>
            <a:endParaRPr lang="tr-TR"/>
          </a:p>
        </p:txBody>
      </p:sp>
    </p:spTree>
    <p:extLst>
      <p:ext uri="{BB962C8B-B14F-4D97-AF65-F5344CB8AC3E}">
        <p14:creationId xmlns:p14="http://schemas.microsoft.com/office/powerpoint/2010/main" val="2004389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01234059-896B-4BED-80C6-8966C143C0EF}" type="datetimeFigureOut">
              <a:rPr lang="tr-TR" smtClean="0"/>
              <a:t>10.05.2016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A8CD95C-2BB5-4935-B583-F290EAEB3AE4}" type="slidenum">
              <a:rPr lang="tr-TR" smtClean="0"/>
              <a:t>‹#›</a:t>
            </a:fld>
            <a:endParaRPr lang="tr-TR"/>
          </a:p>
        </p:txBody>
      </p:sp>
    </p:spTree>
    <p:extLst>
      <p:ext uri="{BB962C8B-B14F-4D97-AF65-F5344CB8AC3E}">
        <p14:creationId xmlns:p14="http://schemas.microsoft.com/office/powerpoint/2010/main" val="626991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01234059-896B-4BED-80C6-8966C143C0EF}" type="datetimeFigureOut">
              <a:rPr lang="tr-TR" smtClean="0"/>
              <a:t>10.05.2016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A8CD95C-2BB5-4935-B583-F290EAEB3AE4}" type="slidenum">
              <a:rPr lang="tr-TR" smtClean="0"/>
              <a:t>‹#›</a:t>
            </a:fld>
            <a:endParaRPr lang="tr-TR"/>
          </a:p>
        </p:txBody>
      </p:sp>
    </p:spTree>
    <p:extLst>
      <p:ext uri="{BB962C8B-B14F-4D97-AF65-F5344CB8AC3E}">
        <p14:creationId xmlns:p14="http://schemas.microsoft.com/office/powerpoint/2010/main" val="1778743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01234059-896B-4BED-80C6-8966C143C0EF}" type="datetimeFigureOut">
              <a:rPr lang="tr-TR" smtClean="0"/>
              <a:t>10.05.2016</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4A8CD95C-2BB5-4935-B583-F290EAEB3AE4}" type="slidenum">
              <a:rPr lang="tr-TR" smtClean="0"/>
              <a:t>‹#›</a:t>
            </a:fld>
            <a:endParaRPr lang="tr-TR"/>
          </a:p>
        </p:txBody>
      </p:sp>
    </p:spTree>
    <p:extLst>
      <p:ext uri="{BB962C8B-B14F-4D97-AF65-F5344CB8AC3E}">
        <p14:creationId xmlns:p14="http://schemas.microsoft.com/office/powerpoint/2010/main" val="1605801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01234059-896B-4BED-80C6-8966C143C0EF}" type="datetimeFigureOut">
              <a:rPr lang="tr-TR" smtClean="0"/>
              <a:t>10.05.2016</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4A8CD95C-2BB5-4935-B583-F290EAEB3AE4}" type="slidenum">
              <a:rPr lang="tr-TR" smtClean="0"/>
              <a:t>‹#›</a:t>
            </a:fld>
            <a:endParaRPr lang="tr-TR"/>
          </a:p>
        </p:txBody>
      </p:sp>
    </p:spTree>
    <p:extLst>
      <p:ext uri="{BB962C8B-B14F-4D97-AF65-F5344CB8AC3E}">
        <p14:creationId xmlns:p14="http://schemas.microsoft.com/office/powerpoint/2010/main" val="688792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01234059-896B-4BED-80C6-8966C143C0EF}" type="datetimeFigureOut">
              <a:rPr lang="tr-TR" smtClean="0"/>
              <a:t>10.05.2016</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4A8CD95C-2BB5-4935-B583-F290EAEB3AE4}" type="slidenum">
              <a:rPr lang="tr-TR" smtClean="0"/>
              <a:t>‹#›</a:t>
            </a:fld>
            <a:endParaRPr lang="tr-TR"/>
          </a:p>
        </p:txBody>
      </p:sp>
    </p:spTree>
    <p:extLst>
      <p:ext uri="{BB962C8B-B14F-4D97-AF65-F5344CB8AC3E}">
        <p14:creationId xmlns:p14="http://schemas.microsoft.com/office/powerpoint/2010/main" val="6510716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01234059-896B-4BED-80C6-8966C143C0EF}" type="datetimeFigureOut">
              <a:rPr lang="tr-TR" smtClean="0"/>
              <a:t>10.05.2016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A8CD95C-2BB5-4935-B583-F290EAEB3AE4}" type="slidenum">
              <a:rPr lang="tr-TR" smtClean="0"/>
              <a:t>‹#›</a:t>
            </a:fld>
            <a:endParaRPr lang="tr-TR"/>
          </a:p>
        </p:txBody>
      </p:sp>
    </p:spTree>
    <p:extLst>
      <p:ext uri="{BB962C8B-B14F-4D97-AF65-F5344CB8AC3E}">
        <p14:creationId xmlns:p14="http://schemas.microsoft.com/office/powerpoint/2010/main" val="22211469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01234059-896B-4BED-80C6-8966C143C0EF}" type="datetimeFigureOut">
              <a:rPr lang="tr-TR" smtClean="0"/>
              <a:t>10.05.2016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A8CD95C-2BB5-4935-B583-F290EAEB3AE4}" type="slidenum">
              <a:rPr lang="tr-TR" smtClean="0"/>
              <a:t>‹#›</a:t>
            </a:fld>
            <a:endParaRPr lang="tr-TR"/>
          </a:p>
        </p:txBody>
      </p:sp>
    </p:spTree>
    <p:extLst>
      <p:ext uri="{BB962C8B-B14F-4D97-AF65-F5344CB8AC3E}">
        <p14:creationId xmlns:p14="http://schemas.microsoft.com/office/powerpoint/2010/main" val="17096706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34059-896B-4BED-80C6-8966C143C0EF}" type="datetimeFigureOut">
              <a:rPr lang="tr-TR" smtClean="0"/>
              <a:t>10.05.2016</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8CD95C-2BB5-4935-B583-F290EAEB3AE4}" type="slidenum">
              <a:rPr lang="tr-TR" smtClean="0"/>
              <a:t>‹#›</a:t>
            </a:fld>
            <a:endParaRPr lang="tr-TR"/>
          </a:p>
        </p:txBody>
      </p:sp>
    </p:spTree>
    <p:extLst>
      <p:ext uri="{BB962C8B-B14F-4D97-AF65-F5344CB8AC3E}">
        <p14:creationId xmlns:p14="http://schemas.microsoft.com/office/powerpoint/2010/main" val="19089481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ZwcCeONQ4KFnjM&amp;tbnid=6QjCTguds-2SNM:&amp;ved=0CAUQjRw&amp;url=http://duabpo.dicle.edu.tr/mesmat/or.html&amp;ei=B2bBUbDgG8TqOP6ggfAB&amp;bvm=bv.47883778,d.ZWU&amp;psig=AFQjCNFLFx--asQGB7NZoCC8Nys5GxbQxw&amp;ust=1371715404925001" TargetMode="External"/><Relationship Id="rId7"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www.google.com.tr/url?sa=i&amp;rct=j&amp;q=&amp;esrc=s&amp;frm=1&amp;source=images&amp;cd=&amp;cad=rja&amp;docid=t7aaDv2hxcQU3M&amp;tbnid=2stI4icsJK-QqM:&amp;ved=0CAUQjRw&amp;url=http://www.meb.gov.tr/webmaster/webmaster.html&amp;ei=mGbBUdCfI4fTPL2ogNAE&amp;bvm=bv.47883778,d.ZWU&amp;psig=AFQjCNFnVCBulN351tUsKEjmoGH_GirmPg&amp;ust=1371715604826039" TargetMode="Externa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www.google.com.tr/url?sa=i&amp;rct=j&amp;q=&amp;esrc=s&amp;frm=1&amp;source=images&amp;cd=&amp;cad=rja&amp;docid=-Qmdo8jUx0BqPM&amp;tbnid=6jACm9_rOEwODM:&amp;ved=0CAUQjRw&amp;url=http://www.baltaci.av.tr/2013/03/01/kira-sozlesmesi-yapilirken-dikkat-edilecek-konular-para-birimi/&amp;ei=q5fBUfXFKYWyOe6ggVg&amp;bvm=bv.47883778,d.ZWU&amp;psig=AFQjCNEtZKjFDxbWeyy-iTFbl2tIAdOctw&amp;ust=1371728167766665"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etwinning.net/" TargetMode="External"/><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8.png"/><Relationship Id="rId7" Type="http://schemas.openxmlformats.org/officeDocument/2006/relationships/hyperlink" Target="http://kocaeliarge.meb.gov.tr/"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kocaeli.meb.gov.tr/" TargetMode="External"/><Relationship Id="rId5" Type="http://schemas.openxmlformats.org/officeDocument/2006/relationships/hyperlink" Target="mailto:projelerekibi41@outlook.com" TargetMode="External"/><Relationship Id="rId4" Type="http://schemas.openxmlformats.org/officeDocument/2006/relationships/hyperlink" Target="mailto:projelerekibi41@meb.gov.tr" TargetMode="External"/><Relationship Id="rId9"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urat YATAGAN.KARANFILALANI\Desktop\logo_etwinnin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82476" y="2348880"/>
            <a:ext cx="2498725" cy="170656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duabpo.dicle.edu.tr/mesmat/logolar/hayat%20boyu%20ogrenme.pn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1" y="404664"/>
            <a:ext cx="2417769" cy="126863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kamuajans.com/images/haber/genel_mudurluk_web_adresini_degistirdi_26c3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6" y="390743"/>
            <a:ext cx="2792439" cy="169238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meb.gov.tr/webmaster/mebwebmaster/MEBlogo.jp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51920" y="259715"/>
            <a:ext cx="1759838" cy="1747357"/>
          </a:xfrm>
          <a:prstGeom prst="rect">
            <a:avLst/>
          </a:prstGeom>
          <a:noFill/>
          <a:extLst>
            <a:ext uri="{909E8E84-426E-40DD-AFC4-6F175D3DCCD1}">
              <a14:hiddenFill xmlns:a14="http://schemas.microsoft.com/office/drawing/2010/main">
                <a:solidFill>
                  <a:srgbClr val="FFFFFF"/>
                </a:solidFill>
              </a14:hiddenFill>
            </a:ext>
          </a:extLst>
        </p:spPr>
      </p:pic>
      <p:sp>
        <p:nvSpPr>
          <p:cNvPr id="4" name="Metin kutusu 3"/>
          <p:cNvSpPr txBox="1"/>
          <p:nvPr/>
        </p:nvSpPr>
        <p:spPr>
          <a:xfrm>
            <a:off x="1979712" y="4573164"/>
            <a:ext cx="5256584" cy="523220"/>
          </a:xfrm>
          <a:prstGeom prst="rect">
            <a:avLst/>
          </a:prstGeom>
          <a:noFill/>
        </p:spPr>
        <p:txBody>
          <a:bodyPr wrap="square" rtlCol="0">
            <a:spAutoFit/>
          </a:bodyPr>
          <a:lstStyle/>
          <a:p>
            <a:r>
              <a:rPr lang="tr-TR" dirty="0" smtClean="0"/>
              <a:t>                 </a:t>
            </a:r>
            <a:r>
              <a:rPr lang="tr-TR" sz="2800" i="1" dirty="0" smtClean="0">
                <a:solidFill>
                  <a:srgbClr val="FF0000"/>
                </a:solidFill>
                <a:latin typeface="Lucida Fax" pitchFamily="18" charset="0"/>
              </a:rPr>
              <a:t>Avrupa okulları içi ağ</a:t>
            </a:r>
            <a:endParaRPr lang="tr-TR" sz="2800" i="1" dirty="0">
              <a:solidFill>
                <a:srgbClr val="FF0000"/>
              </a:solidFill>
              <a:latin typeface="Lucida Fax" pitchFamily="18" charset="0"/>
            </a:endParaRPr>
          </a:p>
        </p:txBody>
      </p:sp>
      <p:sp>
        <p:nvSpPr>
          <p:cNvPr id="7" name="Metin kutusu 6"/>
          <p:cNvSpPr txBox="1"/>
          <p:nvPr/>
        </p:nvSpPr>
        <p:spPr>
          <a:xfrm>
            <a:off x="2578324" y="5473633"/>
            <a:ext cx="4628693" cy="707886"/>
          </a:xfrm>
          <a:prstGeom prst="rect">
            <a:avLst/>
          </a:prstGeom>
          <a:noFill/>
        </p:spPr>
        <p:txBody>
          <a:bodyPr wrap="square" rtlCol="0">
            <a:spAutoFit/>
          </a:bodyPr>
          <a:lstStyle/>
          <a:p>
            <a:pPr algn="ctr"/>
            <a:r>
              <a:rPr lang="tr-TR" sz="2000" dirty="0" smtClean="0">
                <a:solidFill>
                  <a:schemeClr val="tx2">
                    <a:lumMod val="40000"/>
                    <a:lumOff val="60000"/>
                  </a:schemeClr>
                </a:solidFill>
                <a:latin typeface="Bookman Old Style" pitchFamily="18" charset="0"/>
                <a:cs typeface="Latha" pitchFamily="34" charset="0"/>
              </a:rPr>
              <a:t>SİNAN SARI</a:t>
            </a:r>
          </a:p>
          <a:p>
            <a:pPr algn="ctr"/>
            <a:r>
              <a:rPr lang="tr-TR" sz="2000" dirty="0" err="1" smtClean="0">
                <a:solidFill>
                  <a:schemeClr val="tx2">
                    <a:lumMod val="40000"/>
                    <a:lumOff val="60000"/>
                  </a:schemeClr>
                </a:solidFill>
                <a:latin typeface="Bookman Old Style" pitchFamily="18" charset="0"/>
                <a:cs typeface="Latha" pitchFamily="34" charset="0"/>
              </a:rPr>
              <a:t>eTwinning</a:t>
            </a:r>
            <a:r>
              <a:rPr lang="tr-TR" sz="2000" dirty="0" smtClean="0">
                <a:solidFill>
                  <a:schemeClr val="tx2">
                    <a:lumMod val="40000"/>
                    <a:lumOff val="60000"/>
                  </a:schemeClr>
                </a:solidFill>
                <a:latin typeface="Bookman Old Style" pitchFamily="18" charset="0"/>
                <a:cs typeface="Latha" pitchFamily="34" charset="0"/>
              </a:rPr>
              <a:t> Kocaeli İl Koordinatörü</a:t>
            </a:r>
            <a:endParaRPr lang="tr-TR" sz="2000" dirty="0">
              <a:solidFill>
                <a:schemeClr val="tx2">
                  <a:lumMod val="40000"/>
                  <a:lumOff val="60000"/>
                </a:schemeClr>
              </a:solidFill>
              <a:latin typeface="Bookman Old Style" pitchFamily="18" charset="0"/>
              <a:cs typeface="Latha" pitchFamily="34" charset="0"/>
            </a:endParaRPr>
          </a:p>
        </p:txBody>
      </p:sp>
      <p:sp>
        <p:nvSpPr>
          <p:cNvPr id="8" name="Metin kutusu 7"/>
          <p:cNvSpPr txBox="1"/>
          <p:nvPr/>
        </p:nvSpPr>
        <p:spPr>
          <a:xfrm>
            <a:off x="2132112" y="4055443"/>
            <a:ext cx="5256584" cy="369332"/>
          </a:xfrm>
          <a:prstGeom prst="rect">
            <a:avLst/>
          </a:prstGeom>
          <a:noFill/>
        </p:spPr>
        <p:txBody>
          <a:bodyPr wrap="square" rtlCol="0">
            <a:spAutoFit/>
          </a:bodyPr>
          <a:lstStyle/>
          <a:p>
            <a:pPr algn="ctr"/>
            <a:r>
              <a:rPr lang="tr-TR" dirty="0" smtClean="0"/>
              <a:t>   PORTALA KAYIT, PROJE VE ORTAK ARAMA</a:t>
            </a:r>
            <a:endParaRPr lang="tr-TR" sz="2800" i="1" dirty="0">
              <a:solidFill>
                <a:schemeClr val="tx2">
                  <a:lumMod val="60000"/>
                  <a:lumOff val="40000"/>
                </a:schemeClr>
              </a:solidFill>
              <a:latin typeface="Lucida Fax" pitchFamily="18" charset="0"/>
            </a:endParaRPr>
          </a:p>
        </p:txBody>
      </p:sp>
    </p:spTree>
    <p:extLst>
      <p:ext uri="{BB962C8B-B14F-4D97-AF65-F5344CB8AC3E}">
        <p14:creationId xmlns:p14="http://schemas.microsoft.com/office/powerpoint/2010/main" val="3553572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5436"/>
            <a:ext cx="5399252" cy="66625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ağ Ayraç 3"/>
          <p:cNvSpPr/>
          <p:nvPr/>
        </p:nvSpPr>
        <p:spPr>
          <a:xfrm>
            <a:off x="5076056" y="1556792"/>
            <a:ext cx="648072" cy="5301208"/>
          </a:xfrm>
          <a:prstGeom prst="rightBrace">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5" name="Metin kutusu 4"/>
          <p:cNvSpPr txBox="1"/>
          <p:nvPr/>
        </p:nvSpPr>
        <p:spPr>
          <a:xfrm>
            <a:off x="5940152" y="3789040"/>
            <a:ext cx="2664296" cy="1200329"/>
          </a:xfrm>
          <a:prstGeom prst="rect">
            <a:avLst/>
          </a:prstGeom>
          <a:noFill/>
        </p:spPr>
        <p:txBody>
          <a:bodyPr wrap="square" rtlCol="0">
            <a:spAutoFit/>
          </a:bodyPr>
          <a:lstStyle/>
          <a:p>
            <a:r>
              <a:rPr lang="tr-TR" dirty="0" smtClean="0">
                <a:solidFill>
                  <a:srgbClr val="FF0000"/>
                </a:solidFill>
              </a:rPr>
              <a:t>Açılan okul listesinden okulumuzu bularak, ‘Bu </a:t>
            </a:r>
            <a:r>
              <a:rPr lang="tr-TR" dirty="0" err="1" smtClean="0">
                <a:solidFill>
                  <a:srgbClr val="FF0000"/>
                </a:solidFill>
              </a:rPr>
              <a:t>bemim</a:t>
            </a:r>
            <a:r>
              <a:rPr lang="tr-TR" dirty="0" smtClean="0">
                <a:solidFill>
                  <a:srgbClr val="FF0000"/>
                </a:solidFill>
              </a:rPr>
              <a:t> okulum’ yazısına tıklayalım.</a:t>
            </a:r>
            <a:endParaRPr lang="tr-TR" dirty="0">
              <a:solidFill>
                <a:srgbClr val="FF0000"/>
              </a:solidFill>
            </a:endParaRPr>
          </a:p>
        </p:txBody>
      </p:sp>
    </p:spTree>
    <p:extLst>
      <p:ext uri="{BB962C8B-B14F-4D97-AF65-F5344CB8AC3E}">
        <p14:creationId xmlns:p14="http://schemas.microsoft.com/office/powerpoint/2010/main" val="11345928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346050"/>
          </a:xfrm>
        </p:spPr>
        <p:txBody>
          <a:bodyPr>
            <a:noAutofit/>
          </a:bodyPr>
          <a:lstStyle/>
          <a:p>
            <a:r>
              <a:rPr lang="tr-TR" sz="2800" dirty="0" smtClean="0">
                <a:solidFill>
                  <a:srgbClr val="FF0000"/>
                </a:solidFill>
              </a:rPr>
              <a:t>Eğer okulumuzu listelenen okullar arasında bulamazsak</a:t>
            </a:r>
            <a:r>
              <a:rPr lang="tr-TR" sz="2800" dirty="0" smtClean="0"/>
              <a:t>,</a:t>
            </a:r>
            <a:endParaRPr lang="tr-TR" sz="2800" dirty="0"/>
          </a:p>
        </p:txBody>
      </p:sp>
      <p:sp>
        <p:nvSpPr>
          <p:cNvPr id="3" name="İçerik Yer Tutucusu 2"/>
          <p:cNvSpPr>
            <a:spLocks noGrp="1"/>
          </p:cNvSpPr>
          <p:nvPr>
            <p:ph idx="1"/>
          </p:nvPr>
        </p:nvSpPr>
        <p:spPr>
          <a:xfrm>
            <a:off x="395536" y="1663291"/>
            <a:ext cx="8229600" cy="4525963"/>
          </a:xfrm>
        </p:spPr>
        <p:txBody>
          <a:bodyPr/>
          <a:lstStyle/>
          <a:p>
            <a:endParaRPr lang="tr-TR"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20688"/>
            <a:ext cx="6516216" cy="60351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Düz Ok Bağlayıcısı 4"/>
          <p:cNvCxnSpPr/>
          <p:nvPr/>
        </p:nvCxnSpPr>
        <p:spPr>
          <a:xfrm flipV="1">
            <a:off x="2195736" y="4725144"/>
            <a:ext cx="2736304" cy="10081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Metin kutusu 6"/>
          <p:cNvSpPr txBox="1"/>
          <p:nvPr/>
        </p:nvSpPr>
        <p:spPr>
          <a:xfrm>
            <a:off x="4932040" y="4293096"/>
            <a:ext cx="4032448" cy="646331"/>
          </a:xfrm>
          <a:prstGeom prst="rect">
            <a:avLst/>
          </a:prstGeom>
          <a:noFill/>
        </p:spPr>
        <p:txBody>
          <a:bodyPr wrap="square" rtlCol="0">
            <a:spAutoFit/>
          </a:bodyPr>
          <a:lstStyle/>
          <a:p>
            <a:r>
              <a:rPr lang="tr-TR" dirty="0" smtClean="0">
                <a:solidFill>
                  <a:srgbClr val="FF0000"/>
                </a:solidFill>
              </a:rPr>
              <a:t>Bu butona tıklayarak okulunuzu ekleyebilirsiniz</a:t>
            </a:r>
            <a:r>
              <a:rPr lang="tr-TR" dirty="0" smtClean="0"/>
              <a:t>. </a:t>
            </a:r>
            <a:r>
              <a:rPr lang="tr-TR" dirty="0" smtClean="0">
                <a:solidFill>
                  <a:srgbClr val="FF0000"/>
                </a:solidFill>
              </a:rPr>
              <a:t>Ama … </a:t>
            </a:r>
            <a:endParaRPr lang="tr-TR" dirty="0">
              <a:solidFill>
                <a:srgbClr val="FF0000"/>
              </a:solidFill>
            </a:endParaRPr>
          </a:p>
        </p:txBody>
      </p:sp>
    </p:spTree>
    <p:extLst>
      <p:ext uri="{BB962C8B-B14F-4D97-AF65-F5344CB8AC3E}">
        <p14:creationId xmlns:p14="http://schemas.microsoft.com/office/powerpoint/2010/main" val="32863923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www.baltaci.av.tr/wp-content/uploads/2013/01/aciz-belgesi-örnegi.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776" y="188640"/>
            <a:ext cx="4061251" cy="3384376"/>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p:cNvSpPr txBox="1"/>
          <p:nvPr/>
        </p:nvSpPr>
        <p:spPr>
          <a:xfrm>
            <a:off x="467544" y="4077072"/>
            <a:ext cx="8280920" cy="1200329"/>
          </a:xfrm>
          <a:prstGeom prst="rect">
            <a:avLst/>
          </a:prstGeom>
          <a:noFill/>
        </p:spPr>
        <p:txBody>
          <a:bodyPr wrap="square" rtlCol="0">
            <a:spAutoFit/>
          </a:bodyPr>
          <a:lstStyle/>
          <a:p>
            <a:r>
              <a:rPr lang="tr-TR" dirty="0" smtClean="0">
                <a:solidFill>
                  <a:srgbClr val="FF0000"/>
                </a:solidFill>
              </a:rPr>
              <a:t>Bir çok kayıtta öğretmenlerimiz, okulları daha önce kayıt olan okullar listesinde olmasına rağmen, yeni okul eklemektedirler. Bu durum düzeltilmesi çok zor karışıklıklara yol açmaktadır. Lütfen okulunuzun listelenen okullar arasında olmadığından emin olduktan sonra yeni bir okul ekleyin.</a:t>
            </a:r>
            <a:endParaRPr lang="tr-TR" dirty="0">
              <a:solidFill>
                <a:srgbClr val="FF0000"/>
              </a:solidFill>
            </a:endParaRPr>
          </a:p>
        </p:txBody>
      </p:sp>
    </p:spTree>
    <p:extLst>
      <p:ext uri="{BB962C8B-B14F-4D97-AF65-F5344CB8AC3E}">
        <p14:creationId xmlns:p14="http://schemas.microsoft.com/office/powerpoint/2010/main" val="2665010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nodeType="clickEffect">
                                  <p:stCondLst>
                                    <p:cond delay="0"/>
                                  </p:stCondLst>
                                  <p:childTnLst>
                                    <p:animClr clrSpc="rgb" dir="cw">
                                      <p:cBhvr override="childStyle">
                                        <p:cTn id="6" dur="250" autoRev="1" fill="remove"/>
                                        <p:tgtEl>
                                          <p:spTgt spid="5">
                                            <p:txEl>
                                              <p:pRg st="0" end="0"/>
                                            </p:txEl>
                                          </p:spTgt>
                                        </p:tgtEl>
                                        <p:attrNameLst>
                                          <p:attrName>style.color</p:attrName>
                                        </p:attrNameLst>
                                      </p:cBhvr>
                                      <p:to>
                                        <a:schemeClr val="bg1"/>
                                      </p:to>
                                    </p:animClr>
                                    <p:animClr clrSpc="rgb" dir="cw">
                                      <p:cBhvr>
                                        <p:cTn id="7" dur="250" autoRev="1" fill="remove"/>
                                        <p:tgtEl>
                                          <p:spTgt spid="5">
                                            <p:txEl>
                                              <p:pRg st="0" end="0"/>
                                            </p:txEl>
                                          </p:spTgt>
                                        </p:tgtEl>
                                        <p:attrNameLst>
                                          <p:attrName>fillcolor</p:attrName>
                                        </p:attrNameLst>
                                      </p:cBhvr>
                                      <p:to>
                                        <a:schemeClr val="bg1"/>
                                      </p:to>
                                    </p:animClr>
                                    <p:set>
                                      <p:cBhvr>
                                        <p:cTn id="8" dur="250" autoRev="1" fill="remove"/>
                                        <p:tgtEl>
                                          <p:spTgt spid="5">
                                            <p:txEl>
                                              <p:pRg st="0" end="0"/>
                                            </p:txEl>
                                          </p:spTgt>
                                        </p:tgtEl>
                                        <p:attrNameLst>
                                          <p:attrName>fill.type</p:attrName>
                                        </p:attrNameLst>
                                      </p:cBhvr>
                                      <p:to>
                                        <p:strVal val="solid"/>
                                      </p:to>
                                    </p:set>
                                    <p:set>
                                      <p:cBhvr>
                                        <p:cTn id="9" dur="250" autoRev="1" fill="remove"/>
                                        <p:tgtEl>
                                          <p:spTgt spid="5">
                                            <p:txEl>
                                              <p:pRg st="0" end="0"/>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88816"/>
            <a:ext cx="5832648" cy="5741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3"/>
          <p:cNvSpPr txBox="1"/>
          <p:nvPr/>
        </p:nvSpPr>
        <p:spPr>
          <a:xfrm>
            <a:off x="4427984" y="3573016"/>
            <a:ext cx="3096344" cy="923330"/>
          </a:xfrm>
          <a:prstGeom prst="rect">
            <a:avLst/>
          </a:prstGeom>
          <a:noFill/>
        </p:spPr>
        <p:txBody>
          <a:bodyPr wrap="square" rtlCol="0">
            <a:spAutoFit/>
          </a:bodyPr>
          <a:lstStyle/>
          <a:p>
            <a:r>
              <a:rPr lang="tr-TR" dirty="0" smtClean="0">
                <a:solidFill>
                  <a:srgbClr val="FF0000"/>
                </a:solidFill>
              </a:rPr>
              <a:t>Branşınıza en uygun olan seçenekleri işaretleyiniz. Birden fazla işaretleyebilirsiniz. </a:t>
            </a:r>
            <a:endParaRPr lang="tr-TR" dirty="0">
              <a:solidFill>
                <a:srgbClr val="FF0000"/>
              </a:solidFill>
            </a:endParaRPr>
          </a:p>
        </p:txBody>
      </p:sp>
      <p:cxnSp>
        <p:nvCxnSpPr>
          <p:cNvPr id="7" name="Düz Ok Bağlayıcısı 6"/>
          <p:cNvCxnSpPr/>
          <p:nvPr/>
        </p:nvCxnSpPr>
        <p:spPr>
          <a:xfrm flipV="1">
            <a:off x="2339752" y="5229200"/>
            <a:ext cx="3024336" cy="64807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Metin kutusu 7"/>
          <p:cNvSpPr txBox="1"/>
          <p:nvPr/>
        </p:nvSpPr>
        <p:spPr>
          <a:xfrm>
            <a:off x="5292080" y="5000090"/>
            <a:ext cx="4032448" cy="923330"/>
          </a:xfrm>
          <a:prstGeom prst="rect">
            <a:avLst/>
          </a:prstGeom>
          <a:noFill/>
        </p:spPr>
        <p:txBody>
          <a:bodyPr wrap="square" rtlCol="0">
            <a:spAutoFit/>
          </a:bodyPr>
          <a:lstStyle/>
          <a:p>
            <a:r>
              <a:rPr lang="tr-TR" dirty="0" smtClean="0">
                <a:solidFill>
                  <a:srgbClr val="FF0000"/>
                </a:solidFill>
              </a:rPr>
              <a:t>‘</a:t>
            </a:r>
            <a:r>
              <a:rPr lang="tr-TR" dirty="0" err="1" smtClean="0">
                <a:solidFill>
                  <a:srgbClr val="FF0000"/>
                </a:solidFill>
              </a:rPr>
              <a:t>Evet’i</a:t>
            </a:r>
            <a:r>
              <a:rPr lang="tr-TR" dirty="0" smtClean="0">
                <a:solidFill>
                  <a:srgbClr val="FF0000"/>
                </a:solidFill>
              </a:rPr>
              <a:t> seçerseniz aylık olarak yayınlanan eTwinning bülteni e-posta adresinize gönderilir.</a:t>
            </a:r>
            <a:endParaRPr lang="tr-TR" dirty="0">
              <a:solidFill>
                <a:srgbClr val="FF0000"/>
              </a:solidFill>
            </a:endParaRPr>
          </a:p>
        </p:txBody>
      </p:sp>
    </p:spTree>
    <p:extLst>
      <p:ext uri="{BB962C8B-B14F-4D97-AF65-F5344CB8AC3E}">
        <p14:creationId xmlns:p14="http://schemas.microsoft.com/office/powerpoint/2010/main" val="13475470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7"/>
            <a:ext cx="6156176" cy="68226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Düz Ok Bağlayıcısı 5"/>
          <p:cNvCxnSpPr/>
          <p:nvPr/>
        </p:nvCxnSpPr>
        <p:spPr>
          <a:xfrm flipV="1">
            <a:off x="3419872" y="1916832"/>
            <a:ext cx="2664296" cy="57606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Metin kutusu 6"/>
          <p:cNvSpPr txBox="1"/>
          <p:nvPr/>
        </p:nvSpPr>
        <p:spPr>
          <a:xfrm>
            <a:off x="6156176" y="1340768"/>
            <a:ext cx="2880320" cy="1477328"/>
          </a:xfrm>
          <a:prstGeom prst="rect">
            <a:avLst/>
          </a:prstGeom>
          <a:noFill/>
        </p:spPr>
        <p:txBody>
          <a:bodyPr wrap="square" rtlCol="0">
            <a:spAutoFit/>
          </a:bodyPr>
          <a:lstStyle/>
          <a:p>
            <a:r>
              <a:rPr lang="tr-TR" dirty="0" smtClean="0">
                <a:solidFill>
                  <a:srgbClr val="FF0000"/>
                </a:solidFill>
              </a:rPr>
              <a:t>Bu bölümde vereceğiniz bilgiler son derece önemlidir. Proje fikrinizi ve kendinizi ne kadar iyi anlatırsanız ortak bulmanız o kadar kolay olur.</a:t>
            </a:r>
            <a:endParaRPr lang="tr-TR" dirty="0">
              <a:solidFill>
                <a:srgbClr val="FF0000"/>
              </a:solidFill>
            </a:endParaRPr>
          </a:p>
        </p:txBody>
      </p:sp>
      <p:cxnSp>
        <p:nvCxnSpPr>
          <p:cNvPr id="11" name="Düz Ok Bağlayıcısı 10"/>
          <p:cNvCxnSpPr/>
          <p:nvPr/>
        </p:nvCxnSpPr>
        <p:spPr>
          <a:xfrm>
            <a:off x="1835696" y="3411231"/>
            <a:ext cx="4320480" cy="8977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Metin kutusu 13"/>
          <p:cNvSpPr txBox="1"/>
          <p:nvPr/>
        </p:nvSpPr>
        <p:spPr>
          <a:xfrm>
            <a:off x="6183609" y="2993787"/>
            <a:ext cx="2880320" cy="1200329"/>
          </a:xfrm>
          <a:prstGeom prst="rect">
            <a:avLst/>
          </a:prstGeom>
          <a:noFill/>
        </p:spPr>
        <p:txBody>
          <a:bodyPr wrap="square" rtlCol="0">
            <a:spAutoFit/>
          </a:bodyPr>
          <a:lstStyle/>
          <a:p>
            <a:r>
              <a:rPr lang="tr-TR" dirty="0" smtClean="0">
                <a:solidFill>
                  <a:srgbClr val="FF0000"/>
                </a:solidFill>
              </a:rPr>
              <a:t>Proje setleri başarılı olmuş proje şablonlarıdır. İyi proje için proje seti kullanmanız önerilir.</a:t>
            </a:r>
            <a:endParaRPr lang="tr-TR" dirty="0">
              <a:solidFill>
                <a:srgbClr val="FF0000"/>
              </a:solidFill>
            </a:endParaRPr>
          </a:p>
        </p:txBody>
      </p:sp>
      <p:sp>
        <p:nvSpPr>
          <p:cNvPr id="10" name="Sağ Ayraç 9"/>
          <p:cNvSpPr/>
          <p:nvPr/>
        </p:nvSpPr>
        <p:spPr>
          <a:xfrm>
            <a:off x="3203848" y="3861048"/>
            <a:ext cx="936104" cy="2961512"/>
          </a:xfrm>
          <a:prstGeom prst="rightBrace">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16" name="Metin kutusu 15"/>
          <p:cNvSpPr txBox="1"/>
          <p:nvPr/>
        </p:nvSpPr>
        <p:spPr>
          <a:xfrm>
            <a:off x="4211960" y="4741639"/>
            <a:ext cx="4392488" cy="1477328"/>
          </a:xfrm>
          <a:prstGeom prst="rect">
            <a:avLst/>
          </a:prstGeom>
          <a:noFill/>
        </p:spPr>
        <p:txBody>
          <a:bodyPr wrap="square" rtlCol="0">
            <a:spAutoFit/>
          </a:bodyPr>
          <a:lstStyle/>
          <a:p>
            <a:r>
              <a:rPr lang="tr-TR" dirty="0" smtClean="0">
                <a:solidFill>
                  <a:srgbClr val="FF0000"/>
                </a:solidFill>
              </a:rPr>
              <a:t>Kendi branşınız ile ilgili konular dışında da konu seçebilirsiniz, ancak projeyi yürütme sürecinde, yapacağınız projenin öğretim programına uyumunu da göz önünde bulundurmalısınız.</a:t>
            </a:r>
            <a:endParaRPr lang="tr-TR" dirty="0">
              <a:solidFill>
                <a:srgbClr val="FF0000"/>
              </a:solidFill>
            </a:endParaRPr>
          </a:p>
        </p:txBody>
      </p:sp>
    </p:spTree>
    <p:extLst>
      <p:ext uri="{BB962C8B-B14F-4D97-AF65-F5344CB8AC3E}">
        <p14:creationId xmlns:p14="http://schemas.microsoft.com/office/powerpoint/2010/main" val="38252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0" grpId="0"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1607" y="0"/>
            <a:ext cx="6452393" cy="43114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ol Ayraç 3"/>
          <p:cNvSpPr/>
          <p:nvPr/>
        </p:nvSpPr>
        <p:spPr>
          <a:xfrm>
            <a:off x="2339752" y="22337"/>
            <a:ext cx="540060" cy="1988840"/>
          </a:xfrm>
          <a:prstGeom prst="leftBrace">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5" name="Metin kutusu 4"/>
          <p:cNvSpPr txBox="1"/>
          <p:nvPr/>
        </p:nvSpPr>
        <p:spPr>
          <a:xfrm>
            <a:off x="107504" y="260648"/>
            <a:ext cx="2088232" cy="1200329"/>
          </a:xfrm>
          <a:prstGeom prst="rect">
            <a:avLst/>
          </a:prstGeom>
          <a:noFill/>
        </p:spPr>
        <p:txBody>
          <a:bodyPr wrap="square" rtlCol="0">
            <a:spAutoFit/>
          </a:bodyPr>
          <a:lstStyle/>
          <a:p>
            <a:r>
              <a:rPr lang="tr-TR" dirty="0" smtClean="0">
                <a:solidFill>
                  <a:srgbClr val="FF0000"/>
                </a:solidFill>
              </a:rPr>
              <a:t>Proje ortaklarınızla iletişimde kullanabileceğiniz dilleri işaretleyiniz.</a:t>
            </a:r>
            <a:endParaRPr lang="tr-TR" dirty="0">
              <a:solidFill>
                <a:srgbClr val="FF0000"/>
              </a:solidFill>
            </a:endParaRPr>
          </a:p>
        </p:txBody>
      </p:sp>
      <p:cxnSp>
        <p:nvCxnSpPr>
          <p:cNvPr id="7" name="Düz Ok Bağlayıcısı 6"/>
          <p:cNvCxnSpPr/>
          <p:nvPr/>
        </p:nvCxnSpPr>
        <p:spPr>
          <a:xfrm flipH="1">
            <a:off x="2051720" y="2420888"/>
            <a:ext cx="936105" cy="43204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2987824" y="2060848"/>
            <a:ext cx="2304256" cy="684076"/>
          </a:xfrm>
          <a:prstGeom prst="ellipse">
            <a:avLst/>
          </a:prstGeom>
          <a:solidFill>
            <a:srgbClr val="FF0000">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Metin kutusu 11"/>
          <p:cNvSpPr txBox="1"/>
          <p:nvPr/>
        </p:nvSpPr>
        <p:spPr>
          <a:xfrm>
            <a:off x="1" y="2155736"/>
            <a:ext cx="2411760" cy="2031325"/>
          </a:xfrm>
          <a:prstGeom prst="rect">
            <a:avLst/>
          </a:prstGeom>
          <a:noFill/>
        </p:spPr>
        <p:txBody>
          <a:bodyPr wrap="square" rtlCol="0">
            <a:spAutoFit/>
          </a:bodyPr>
          <a:lstStyle/>
          <a:p>
            <a:r>
              <a:rPr lang="tr-TR" dirty="0" smtClean="0">
                <a:solidFill>
                  <a:srgbClr val="FF0000"/>
                </a:solidFill>
              </a:rPr>
              <a:t>Yaş grubunu doğru belirtmeniz son derece önemlidir. Çünkü projelerin çoğu yakın yaş grubundaki öğrencilerle gerçekleştirilir..</a:t>
            </a:r>
            <a:endParaRPr lang="tr-TR" dirty="0">
              <a:solidFill>
                <a:srgbClr val="FF0000"/>
              </a:solidFill>
            </a:endParaRPr>
          </a:p>
        </p:txBody>
      </p:sp>
      <p:sp>
        <p:nvSpPr>
          <p:cNvPr id="17" name="Metin kutusu 16"/>
          <p:cNvSpPr txBox="1"/>
          <p:nvPr/>
        </p:nvSpPr>
        <p:spPr>
          <a:xfrm>
            <a:off x="1231664" y="4612486"/>
            <a:ext cx="6984776" cy="369332"/>
          </a:xfrm>
          <a:prstGeom prst="rect">
            <a:avLst/>
          </a:prstGeom>
          <a:noFill/>
        </p:spPr>
        <p:txBody>
          <a:bodyPr wrap="square" rtlCol="0">
            <a:spAutoFit/>
          </a:bodyPr>
          <a:lstStyle/>
          <a:p>
            <a:pPr algn="ctr"/>
            <a:r>
              <a:rPr lang="tr-TR" dirty="0" smtClean="0"/>
              <a:t>Tüm adımları tamamladıktan sonra, teslim et butonuna basınız.</a:t>
            </a:r>
          </a:p>
        </p:txBody>
      </p:sp>
      <p:pic>
        <p:nvPicPr>
          <p:cNvPr id="20" name="Picture 2" descr="C:\Users\Murat YATAGAN.KARANFILALANI\Desktop\logo_etwinnin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6886" y="5157192"/>
            <a:ext cx="1857700" cy="1268760"/>
          </a:xfrm>
          <a:prstGeom prst="rect">
            <a:avLst/>
          </a:prstGeom>
          <a:noFill/>
          <a:extLst>
            <a:ext uri="{909E8E84-426E-40DD-AFC4-6F175D3DCCD1}">
              <a14:hiddenFill xmlns:a14="http://schemas.microsoft.com/office/drawing/2010/main">
                <a:solidFill>
                  <a:srgbClr val="FFFFFF"/>
                </a:solidFill>
              </a14:hiddenFill>
            </a:ext>
          </a:extLst>
        </p:spPr>
      </p:pic>
      <p:sp>
        <p:nvSpPr>
          <p:cNvPr id="21" name="Metin kutusu 20"/>
          <p:cNvSpPr txBox="1"/>
          <p:nvPr/>
        </p:nvSpPr>
        <p:spPr>
          <a:xfrm>
            <a:off x="3500426" y="5437629"/>
            <a:ext cx="4464496" cy="707886"/>
          </a:xfrm>
          <a:prstGeom prst="rect">
            <a:avLst/>
          </a:prstGeom>
          <a:noFill/>
        </p:spPr>
        <p:txBody>
          <a:bodyPr wrap="square" rtlCol="0">
            <a:spAutoFit/>
          </a:bodyPr>
          <a:lstStyle/>
          <a:p>
            <a:pPr algn="ctr"/>
            <a:r>
              <a:rPr lang="tr-TR" sz="4000" dirty="0" smtClean="0"/>
              <a:t>HOŞGELDİNİZ…</a:t>
            </a:r>
          </a:p>
        </p:txBody>
      </p:sp>
    </p:spTree>
    <p:extLst>
      <p:ext uri="{BB962C8B-B14F-4D97-AF65-F5344CB8AC3E}">
        <p14:creationId xmlns:p14="http://schemas.microsoft.com/office/powerpoint/2010/main" val="275052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9" grpId="0" animBg="1"/>
      <p:bldP spid="12" grpId="0"/>
      <p:bldP spid="17"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926803" cy="60072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Düz Ok Bağlayıcısı 2"/>
          <p:cNvCxnSpPr/>
          <p:nvPr/>
        </p:nvCxnSpPr>
        <p:spPr>
          <a:xfrm>
            <a:off x="6666836" y="332656"/>
            <a:ext cx="497452" cy="28803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Metin kutusu 5"/>
          <p:cNvSpPr txBox="1"/>
          <p:nvPr/>
        </p:nvSpPr>
        <p:spPr>
          <a:xfrm>
            <a:off x="7043990" y="500975"/>
            <a:ext cx="2156938" cy="1477328"/>
          </a:xfrm>
          <a:prstGeom prst="rect">
            <a:avLst/>
          </a:prstGeom>
          <a:noFill/>
        </p:spPr>
        <p:txBody>
          <a:bodyPr wrap="square" rtlCol="0">
            <a:spAutoFit/>
          </a:bodyPr>
          <a:lstStyle/>
          <a:p>
            <a:r>
              <a:rPr lang="tr-TR" dirty="0" smtClean="0">
                <a:hlinkClick r:id="rId3"/>
              </a:rPr>
              <a:t>www.etwinning.net</a:t>
            </a:r>
            <a:endParaRPr lang="tr-TR" dirty="0" smtClean="0"/>
          </a:p>
          <a:p>
            <a:r>
              <a:rPr lang="tr-TR" dirty="0" smtClean="0"/>
              <a:t>Adresinden </a:t>
            </a:r>
            <a:r>
              <a:rPr lang="tr-TR" dirty="0" err="1" smtClean="0"/>
              <a:t>portala</a:t>
            </a:r>
            <a:r>
              <a:rPr lang="tr-TR" dirty="0" smtClean="0"/>
              <a:t> kullanıcı adı ve şifrenizle giriş yapabilirsiniz.</a:t>
            </a:r>
            <a:endParaRPr lang="tr-TR" dirty="0"/>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33684"/>
            <a:ext cx="1842493" cy="1646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5236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75"/>
                                        </p:tgtEl>
                                        <p:attrNameLst>
                                          <p:attrName>style.visibility</p:attrName>
                                        </p:attrNameLst>
                                      </p:cBhvr>
                                      <p:to>
                                        <p:strVal val="visible"/>
                                      </p:to>
                                    </p:set>
                                    <p:animEffect transition="in" filter="fade">
                                      <p:cBhvr>
                                        <p:cTn id="15"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p:cNvSpPr txBox="1"/>
          <p:nvPr/>
        </p:nvSpPr>
        <p:spPr>
          <a:xfrm>
            <a:off x="7380312" y="764704"/>
            <a:ext cx="2156938" cy="646331"/>
          </a:xfrm>
          <a:prstGeom prst="rect">
            <a:avLst/>
          </a:prstGeom>
          <a:noFill/>
        </p:spPr>
        <p:txBody>
          <a:bodyPr wrap="square" rtlCol="0">
            <a:spAutoFit/>
          </a:bodyPr>
          <a:lstStyle/>
          <a:p>
            <a:r>
              <a:rPr lang="tr-TR" dirty="0" err="1" smtClean="0">
                <a:solidFill>
                  <a:srgbClr val="FF0000"/>
                </a:solidFill>
              </a:rPr>
              <a:t>eTwinning</a:t>
            </a:r>
            <a:r>
              <a:rPr lang="tr-TR" dirty="0" smtClean="0">
                <a:solidFill>
                  <a:srgbClr val="FF0000"/>
                </a:solidFill>
              </a:rPr>
              <a:t> </a:t>
            </a:r>
            <a:r>
              <a:rPr lang="tr-TR" dirty="0" err="1" smtClean="0">
                <a:solidFill>
                  <a:srgbClr val="FF0000"/>
                </a:solidFill>
              </a:rPr>
              <a:t>Live’a</a:t>
            </a:r>
            <a:r>
              <a:rPr lang="tr-TR" dirty="0" smtClean="0">
                <a:solidFill>
                  <a:srgbClr val="FF0000"/>
                </a:solidFill>
              </a:rPr>
              <a:t> (</a:t>
            </a:r>
            <a:r>
              <a:rPr lang="tr-TR" dirty="0" err="1" smtClean="0">
                <a:solidFill>
                  <a:srgbClr val="FF0000"/>
                </a:solidFill>
              </a:rPr>
              <a:t>desktop</a:t>
            </a:r>
            <a:r>
              <a:rPr lang="tr-TR" dirty="0" smtClean="0">
                <a:solidFill>
                  <a:srgbClr val="FF0000"/>
                </a:solidFill>
              </a:rPr>
              <a:t>) gidin</a:t>
            </a:r>
            <a:r>
              <a:rPr lang="tr-TR" dirty="0" smtClean="0"/>
              <a:t>.</a:t>
            </a:r>
            <a:endParaRPr lang="tr-TR"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1" y="260648"/>
            <a:ext cx="6960935" cy="4680520"/>
          </a:xfrm>
          <a:prstGeom prst="rect">
            <a:avLst/>
          </a:prstGeom>
        </p:spPr>
      </p:pic>
      <p:cxnSp>
        <p:nvCxnSpPr>
          <p:cNvPr id="4" name="Düz Ok Bağlayıcısı 3"/>
          <p:cNvCxnSpPr/>
          <p:nvPr/>
        </p:nvCxnSpPr>
        <p:spPr>
          <a:xfrm>
            <a:off x="6012160" y="767990"/>
            <a:ext cx="1440160" cy="28803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 name="Resim 1"/>
          <p:cNvPicPr>
            <a:picLocks noChangeAspect="1"/>
          </p:cNvPicPr>
          <p:nvPr/>
        </p:nvPicPr>
        <p:blipFill>
          <a:blip r:embed="rId3"/>
          <a:stretch>
            <a:fillRect/>
          </a:stretch>
        </p:blipFill>
        <p:spPr>
          <a:xfrm>
            <a:off x="-690563" y="-109538"/>
            <a:ext cx="10525125" cy="7077075"/>
          </a:xfrm>
          <a:prstGeom prst="rect">
            <a:avLst/>
          </a:prstGeom>
        </p:spPr>
      </p:pic>
    </p:spTree>
    <p:extLst>
      <p:ext uri="{BB962C8B-B14F-4D97-AF65-F5344CB8AC3E}">
        <p14:creationId xmlns:p14="http://schemas.microsoft.com/office/powerpoint/2010/main" val="65870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PROJE ARAMA</a:t>
            </a:r>
            <a:endParaRPr lang="tr-TR" dirty="0"/>
          </a:p>
        </p:txBody>
      </p:sp>
      <p:pic>
        <p:nvPicPr>
          <p:cNvPr id="4" name="İçerik Yer Tutucusu 3"/>
          <p:cNvPicPr>
            <a:picLocks noGrp="1" noChangeAspect="1"/>
          </p:cNvPicPr>
          <p:nvPr>
            <p:ph idx="1"/>
          </p:nvPr>
        </p:nvPicPr>
        <p:blipFill>
          <a:blip r:embed="rId2"/>
          <a:stretch>
            <a:fillRect/>
          </a:stretch>
        </p:blipFill>
        <p:spPr>
          <a:xfrm>
            <a:off x="548922" y="1600200"/>
            <a:ext cx="8046156" cy="4525963"/>
          </a:xfrm>
          <a:prstGeom prst="rect">
            <a:avLst/>
          </a:prstGeom>
        </p:spPr>
      </p:pic>
    </p:spTree>
    <p:extLst>
      <p:ext uri="{BB962C8B-B14F-4D97-AF65-F5344CB8AC3E}">
        <p14:creationId xmlns:p14="http://schemas.microsoft.com/office/powerpoint/2010/main" val="36215867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PROJELERİ BUL</a:t>
            </a:r>
            <a:endParaRPr lang="tr-TR" dirty="0"/>
          </a:p>
        </p:txBody>
      </p:sp>
      <p:pic>
        <p:nvPicPr>
          <p:cNvPr id="4" name="İçerik Yer Tutucusu 3"/>
          <p:cNvPicPr>
            <a:picLocks noGrp="1" noChangeAspect="1"/>
          </p:cNvPicPr>
          <p:nvPr>
            <p:ph idx="1"/>
          </p:nvPr>
        </p:nvPicPr>
        <p:blipFill>
          <a:blip r:embed="rId2"/>
          <a:stretch>
            <a:fillRect/>
          </a:stretch>
        </p:blipFill>
        <p:spPr>
          <a:xfrm>
            <a:off x="548922" y="1600200"/>
            <a:ext cx="8046156" cy="4525963"/>
          </a:xfrm>
          <a:prstGeom prst="rect">
            <a:avLst/>
          </a:prstGeom>
        </p:spPr>
      </p:pic>
    </p:spTree>
    <p:extLst>
      <p:ext uri="{BB962C8B-B14F-4D97-AF65-F5344CB8AC3E}">
        <p14:creationId xmlns:p14="http://schemas.microsoft.com/office/powerpoint/2010/main" val="3344278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16632"/>
            <a:ext cx="8229600" cy="576064"/>
          </a:xfrm>
        </p:spPr>
        <p:txBody>
          <a:bodyPr>
            <a:normAutofit fontScale="90000"/>
          </a:bodyPr>
          <a:lstStyle/>
          <a:p>
            <a:r>
              <a:rPr lang="tr-TR" sz="3600" dirty="0" smtClean="0">
                <a:solidFill>
                  <a:srgbClr val="FF0000"/>
                </a:solidFill>
              </a:rPr>
              <a:t>KAYIT OLMA</a:t>
            </a:r>
            <a:endParaRPr lang="tr-TR" sz="3600" dirty="0">
              <a:solidFill>
                <a:srgbClr val="FF0000"/>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87162"/>
            <a:ext cx="6516216" cy="5970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4932040" y="2348880"/>
            <a:ext cx="1296144" cy="936104"/>
          </a:xfrm>
          <a:prstGeom prst="ellipse">
            <a:avLst/>
          </a:prstGeom>
          <a:solidFill>
            <a:schemeClr val="accent1">
              <a:alpha val="0"/>
            </a:schemeClr>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Oval 2"/>
          <p:cNvSpPr/>
          <p:nvPr/>
        </p:nvSpPr>
        <p:spPr>
          <a:xfrm>
            <a:off x="4427984" y="5301208"/>
            <a:ext cx="1728192" cy="1152128"/>
          </a:xfrm>
          <a:prstGeom prst="ellipse">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7" name="Düz Bağlayıcı 6"/>
          <p:cNvCxnSpPr/>
          <p:nvPr/>
        </p:nvCxnSpPr>
        <p:spPr>
          <a:xfrm flipV="1">
            <a:off x="6129955" y="5409630"/>
            <a:ext cx="720080" cy="58407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Metin kutusu 8"/>
          <p:cNvSpPr txBox="1"/>
          <p:nvPr/>
        </p:nvSpPr>
        <p:spPr>
          <a:xfrm>
            <a:off x="6850035" y="5116542"/>
            <a:ext cx="2186461" cy="1323439"/>
          </a:xfrm>
          <a:prstGeom prst="rect">
            <a:avLst/>
          </a:prstGeom>
          <a:noFill/>
        </p:spPr>
        <p:txBody>
          <a:bodyPr wrap="square" rtlCol="0">
            <a:spAutoFit/>
          </a:bodyPr>
          <a:lstStyle/>
          <a:p>
            <a:r>
              <a:rPr lang="tr-TR" sz="1600" dirty="0" smtClean="0">
                <a:solidFill>
                  <a:srgbClr val="FF0000"/>
                </a:solidFill>
              </a:rPr>
              <a:t>Destek alın bölümünden, eTwinning masaüstü ve twinspace kullanımı ile ilgili bilgi edinebilirsiniz.</a:t>
            </a:r>
            <a:endParaRPr lang="tr-TR" sz="1600" dirty="0">
              <a:solidFill>
                <a:srgbClr val="FF0000"/>
              </a:solidFill>
            </a:endParaRPr>
          </a:p>
        </p:txBody>
      </p:sp>
    </p:spTree>
    <p:extLst>
      <p:ext uri="{BB962C8B-B14F-4D97-AF65-F5344CB8AC3E}">
        <p14:creationId xmlns:p14="http://schemas.microsoft.com/office/powerpoint/2010/main" val="253698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ORTAK BULMA FORUMLARI</a:t>
            </a:r>
            <a:endParaRPr lang="tr-TR" dirty="0"/>
          </a:p>
        </p:txBody>
      </p:sp>
      <p:pic>
        <p:nvPicPr>
          <p:cNvPr id="4" name="İçerik Yer Tutucusu 3"/>
          <p:cNvPicPr>
            <a:picLocks noGrp="1" noChangeAspect="1"/>
          </p:cNvPicPr>
          <p:nvPr>
            <p:ph idx="1"/>
          </p:nvPr>
        </p:nvPicPr>
        <p:blipFill>
          <a:blip r:embed="rId2"/>
          <a:stretch>
            <a:fillRect/>
          </a:stretch>
        </p:blipFill>
        <p:spPr>
          <a:xfrm>
            <a:off x="548922" y="1600200"/>
            <a:ext cx="8046156" cy="4525963"/>
          </a:xfrm>
          <a:prstGeom prst="rect">
            <a:avLst/>
          </a:prstGeom>
        </p:spPr>
      </p:pic>
    </p:spTree>
    <p:extLst>
      <p:ext uri="{BB962C8B-B14F-4D97-AF65-F5344CB8AC3E}">
        <p14:creationId xmlns:p14="http://schemas.microsoft.com/office/powerpoint/2010/main" val="24969466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12-15 </a:t>
            </a:r>
            <a:endParaRPr lang="tr-TR" dirty="0"/>
          </a:p>
        </p:txBody>
      </p:sp>
      <p:pic>
        <p:nvPicPr>
          <p:cNvPr id="4" name="İçerik Yer Tutucusu 3"/>
          <p:cNvPicPr>
            <a:picLocks noGrp="1" noChangeAspect="1"/>
          </p:cNvPicPr>
          <p:nvPr>
            <p:ph idx="1"/>
          </p:nvPr>
        </p:nvPicPr>
        <p:blipFill>
          <a:blip r:embed="rId2"/>
          <a:stretch>
            <a:fillRect/>
          </a:stretch>
        </p:blipFill>
        <p:spPr>
          <a:xfrm>
            <a:off x="548922" y="1600200"/>
            <a:ext cx="8046156" cy="4525963"/>
          </a:xfrm>
          <a:prstGeom prst="rect">
            <a:avLst/>
          </a:prstGeom>
        </p:spPr>
      </p:pic>
    </p:spTree>
    <p:extLst>
      <p:ext uri="{BB962C8B-B14F-4D97-AF65-F5344CB8AC3E}">
        <p14:creationId xmlns:p14="http://schemas.microsoft.com/office/powerpoint/2010/main" val="23644368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a:t>
            </a:r>
            <a:r>
              <a:rPr lang="tr-TR" dirty="0" err="1"/>
              <a:t>Old</a:t>
            </a:r>
            <a:r>
              <a:rPr lang="tr-TR" dirty="0"/>
              <a:t> </a:t>
            </a:r>
            <a:r>
              <a:rPr lang="tr-TR" dirty="0" err="1"/>
              <a:t>games</a:t>
            </a:r>
            <a:r>
              <a:rPr lang="tr-TR" dirty="0"/>
              <a:t> time </a:t>
            </a:r>
            <a:r>
              <a:rPr lang="tr-TR" dirty="0" err="1"/>
              <a:t>machine</a:t>
            </a:r>
            <a:r>
              <a:rPr lang="tr-TR" dirty="0"/>
              <a:t>"</a:t>
            </a:r>
          </a:p>
        </p:txBody>
      </p:sp>
      <p:pic>
        <p:nvPicPr>
          <p:cNvPr id="4" name="İçerik Yer Tutucusu 3"/>
          <p:cNvPicPr>
            <a:picLocks noGrp="1" noChangeAspect="1"/>
          </p:cNvPicPr>
          <p:nvPr>
            <p:ph idx="1"/>
          </p:nvPr>
        </p:nvPicPr>
        <p:blipFill>
          <a:blip r:embed="rId2"/>
          <a:stretch>
            <a:fillRect/>
          </a:stretch>
        </p:blipFill>
        <p:spPr>
          <a:xfrm>
            <a:off x="548922" y="1600200"/>
            <a:ext cx="8046156" cy="4525963"/>
          </a:xfrm>
          <a:prstGeom prst="rect">
            <a:avLst/>
          </a:prstGeom>
        </p:spPr>
      </p:pic>
    </p:spTree>
    <p:extLst>
      <p:ext uri="{BB962C8B-B14F-4D97-AF65-F5344CB8AC3E}">
        <p14:creationId xmlns:p14="http://schemas.microsoft.com/office/powerpoint/2010/main" val="38103481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Dikdörtgen 15"/>
          <p:cNvSpPr/>
          <p:nvPr/>
        </p:nvSpPr>
        <p:spPr>
          <a:xfrm>
            <a:off x="0" y="864531"/>
            <a:ext cx="539552" cy="5983808"/>
          </a:xfrm>
          <a:prstGeom prst="rect">
            <a:avLst/>
          </a:prstGeom>
          <a:solidFill>
            <a:srgbClr val="103A5E"/>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sz="1350">
              <a:solidFill>
                <a:prstClr val="white"/>
              </a:solidFill>
            </a:endParaRPr>
          </a:p>
        </p:txBody>
      </p:sp>
      <p:sp>
        <p:nvSpPr>
          <p:cNvPr id="17" name="Dikdörtgen 16"/>
          <p:cNvSpPr/>
          <p:nvPr/>
        </p:nvSpPr>
        <p:spPr>
          <a:xfrm>
            <a:off x="0" y="6453000"/>
            <a:ext cx="9144000" cy="405000"/>
          </a:xfrm>
          <a:prstGeom prst="rect">
            <a:avLst/>
          </a:prstGeom>
          <a:solidFill>
            <a:srgbClr val="103A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sz="1350">
              <a:solidFill>
                <a:prstClr val="white"/>
              </a:solidFill>
            </a:endParaRPr>
          </a:p>
        </p:txBody>
      </p:sp>
      <p:sp>
        <p:nvSpPr>
          <p:cNvPr id="18" name="Dikdörtgen 17"/>
          <p:cNvSpPr/>
          <p:nvPr/>
        </p:nvSpPr>
        <p:spPr>
          <a:xfrm>
            <a:off x="1001381" y="46200"/>
            <a:ext cx="6007126" cy="807913"/>
          </a:xfrm>
          <a:prstGeom prst="rect">
            <a:avLst/>
          </a:prstGeom>
          <a:noFill/>
        </p:spPr>
        <p:txBody>
          <a:bodyPr wrap="square" lIns="68580" tIns="34290" rIns="68580" bIns="34290">
            <a:spAutoFit/>
          </a:bodyPr>
          <a:lstStyle/>
          <a:p>
            <a:pPr eaLnBrk="0" fontAlgn="base" hangingPunct="0">
              <a:spcBef>
                <a:spcPct val="0"/>
              </a:spcBef>
              <a:spcAft>
                <a:spcPct val="0"/>
              </a:spcAft>
            </a:pPr>
            <a:r>
              <a:rPr sz="2700" dirty="0">
                <a:ln w="0"/>
                <a:solidFill>
                  <a:srgbClr val="002060"/>
                </a:solidFill>
                <a:effectLst>
                  <a:outerShdw blurRad="38100" dist="25400" dir="5400000" algn="ctr" rotWithShape="0">
                    <a:srgbClr val="6E747A">
                      <a:alpha val="43000"/>
                    </a:srgbClr>
                  </a:outerShdw>
                </a:effectLst>
              </a:rPr>
              <a:t>T.C. KOCAELİ VALİLİĞİ</a:t>
            </a:r>
          </a:p>
          <a:p>
            <a:pPr eaLnBrk="0" fontAlgn="base" hangingPunct="0">
              <a:spcBef>
                <a:spcPct val="0"/>
              </a:spcBef>
              <a:spcAft>
                <a:spcPct val="0"/>
              </a:spcAft>
            </a:pPr>
            <a:r>
              <a:rPr sz="2100" dirty="0">
                <a:ln w="0"/>
                <a:solidFill>
                  <a:srgbClr val="002060"/>
                </a:solidFill>
                <a:effectLst>
                  <a:outerShdw blurRad="38100" dist="25400" dir="5400000" algn="ctr" rotWithShape="0">
                    <a:srgbClr val="6E747A">
                      <a:alpha val="43000"/>
                    </a:srgbClr>
                  </a:outerShdw>
                </a:effectLst>
              </a:rPr>
              <a:t>İL MİLLİ EĞİTİM MÜDÜRLÜĞÜ</a:t>
            </a:r>
          </a:p>
        </p:txBody>
      </p:sp>
      <p:pic>
        <p:nvPicPr>
          <p:cNvPr id="19" name="Resim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531" y="85656"/>
            <a:ext cx="734321" cy="729000"/>
          </a:xfrm>
          <a:prstGeom prst="rect">
            <a:avLst/>
          </a:prstGeom>
        </p:spPr>
      </p:pic>
      <p:sp>
        <p:nvSpPr>
          <p:cNvPr id="20" name="Dikdörtgen 19"/>
          <p:cNvSpPr/>
          <p:nvPr/>
        </p:nvSpPr>
        <p:spPr>
          <a:xfrm>
            <a:off x="1001381" y="6453000"/>
            <a:ext cx="7291793" cy="323165"/>
          </a:xfrm>
          <a:prstGeom prst="rect">
            <a:avLst/>
          </a:prstGeom>
          <a:noFill/>
        </p:spPr>
        <p:txBody>
          <a:bodyPr wrap="square" lIns="68580" tIns="34290" rIns="68580" bIns="34290">
            <a:spAutoFit/>
          </a:bodyPr>
          <a:lstStyle/>
          <a:p>
            <a:pPr algn="ctr" eaLnBrk="0" fontAlgn="base" hangingPunct="0">
              <a:spcBef>
                <a:spcPct val="0"/>
              </a:spcBef>
              <a:spcAft>
                <a:spcPct val="0"/>
              </a:spcAft>
            </a:pPr>
            <a:r>
              <a:rPr sz="1050" b="1" dirty="0">
                <a:solidFill>
                  <a:prstClr val="white"/>
                </a:solidFill>
                <a:effectLst>
                  <a:outerShdw blurRad="38100" dist="38100" dir="2700000" algn="tl">
                    <a:srgbClr val="000000">
                      <a:alpha val="43137"/>
                    </a:srgbClr>
                  </a:outerShdw>
                </a:effectLst>
                <a:ea typeface="Times New Roman" panose="02020603050405020304" pitchFamily="18" charset="0"/>
                <a:cs typeface="Times New Roman" panose="02020603050405020304" pitchFamily="18" charset="0"/>
              </a:rPr>
              <a:t>Kocaeli Millî Eğitim Müdürlüğü </a:t>
            </a:r>
            <a:r>
              <a:rPr sz="1050" b="1" dirty="0">
                <a:solidFill>
                  <a:prstClr val="white"/>
                </a:solidFill>
                <a:ea typeface="Times New Roman" panose="02020603050405020304" pitchFamily="18" charset="0"/>
                <a:cs typeface="Times New Roman" panose="02020603050405020304" pitchFamily="18" charset="0"/>
              </a:rPr>
              <a:t>ARGE Birimi </a:t>
            </a:r>
          </a:p>
          <a:p>
            <a:pPr algn="ctr" eaLnBrk="0" fontAlgn="base" hangingPunct="0">
              <a:spcBef>
                <a:spcPct val="0"/>
              </a:spcBef>
              <a:spcAft>
                <a:spcPct val="0"/>
              </a:spcAft>
            </a:pPr>
            <a:r>
              <a:rPr sz="600" dirty="0" err="1">
                <a:solidFill>
                  <a:prstClr val="white"/>
                </a:solidFill>
                <a:ea typeface="Times New Roman" panose="02020603050405020304" pitchFamily="18" charset="0"/>
              </a:rPr>
              <a:t>hhtp</a:t>
            </a:r>
            <a:r>
              <a:rPr sz="600" dirty="0">
                <a:solidFill>
                  <a:prstClr val="white"/>
                </a:solidFill>
                <a:ea typeface="Times New Roman" panose="02020603050405020304" pitchFamily="18" charset="0"/>
              </a:rPr>
              <a:t>:://kocaeliarge.meb.gov.tr</a:t>
            </a:r>
            <a:endParaRPr sz="600" dirty="0">
              <a:solidFill>
                <a:prstClr val="white"/>
              </a:solidFill>
            </a:endParaRPr>
          </a:p>
        </p:txBody>
      </p:sp>
      <p:sp>
        <p:nvSpPr>
          <p:cNvPr id="12" name="Dikdörtgen 11"/>
          <p:cNvSpPr/>
          <p:nvPr/>
        </p:nvSpPr>
        <p:spPr>
          <a:xfrm>
            <a:off x="1763688" y="1084902"/>
            <a:ext cx="7200800" cy="5370701"/>
          </a:xfrm>
          <a:prstGeom prst="rect">
            <a:avLst/>
          </a:prstGeom>
        </p:spPr>
        <p:txBody>
          <a:bodyPr wrap="square">
            <a:spAutoFit/>
          </a:bodyPr>
          <a:lstStyle/>
          <a:p>
            <a:pPr algn="r" eaLnBrk="0" fontAlgn="base" hangingPunct="0">
              <a:spcBef>
                <a:spcPct val="0"/>
              </a:spcBef>
            </a:pPr>
            <a:r>
              <a:rPr sz="3200" b="1" dirty="0">
                <a:solidFill>
                  <a:srgbClr val="0D0D0D"/>
                </a:solidFill>
                <a:latin typeface="Calibri Light" panose="020F0302020204030204"/>
                <a:ea typeface="Times New Roman" panose="02020603050405020304" pitchFamily="18" charset="0"/>
                <a:cs typeface="Times New Roman" panose="02020603050405020304" pitchFamily="18" charset="0"/>
              </a:rPr>
              <a:t>Kocaeli Millî Eğitim Müdürlüğü</a:t>
            </a:r>
            <a:r>
              <a:rPr sz="3200" dirty="0">
                <a:solidFill>
                  <a:srgbClr val="0D0D0D"/>
                </a:solidFill>
                <a:latin typeface="Calibri Light" panose="020F0302020204030204"/>
                <a:ea typeface="Times New Roman" panose="02020603050405020304" pitchFamily="18" charset="0"/>
                <a:cs typeface="Times New Roman" panose="02020603050405020304" pitchFamily="18" charset="0"/>
              </a:rPr>
              <a:t/>
            </a:r>
            <a:br>
              <a:rPr sz="3200" dirty="0">
                <a:solidFill>
                  <a:srgbClr val="0D0D0D"/>
                </a:solidFill>
                <a:latin typeface="Calibri Light" panose="020F0302020204030204"/>
                <a:ea typeface="Times New Roman" panose="02020603050405020304" pitchFamily="18" charset="0"/>
                <a:cs typeface="Times New Roman" panose="02020603050405020304" pitchFamily="18" charset="0"/>
              </a:rPr>
            </a:br>
            <a:r>
              <a:rPr sz="3200" b="1" dirty="0">
                <a:solidFill>
                  <a:srgbClr val="0D0D0D"/>
                </a:solidFill>
                <a:latin typeface="Calibri Light" panose="020F0302020204030204"/>
                <a:ea typeface="Times New Roman" panose="02020603050405020304" pitchFamily="18" charset="0"/>
                <a:cs typeface="Times New Roman" panose="02020603050405020304" pitchFamily="18" charset="0"/>
              </a:rPr>
              <a:t>PEK - Projeler Ekibi</a:t>
            </a:r>
            <a:endParaRPr sz="3200" dirty="0">
              <a:solidFill>
                <a:prstClr val="black"/>
              </a:solidFill>
              <a:latin typeface="Calibri Light" panose="020F0302020204030204"/>
              <a:ea typeface="Calibri" panose="020F0502020204030204" pitchFamily="34" charset="0"/>
              <a:cs typeface="Times New Roman" panose="02020603050405020304" pitchFamily="18" charset="0"/>
            </a:endParaRPr>
          </a:p>
          <a:p>
            <a:pPr algn="r" eaLnBrk="0" fontAlgn="base" hangingPunct="0">
              <a:spcBef>
                <a:spcPct val="0"/>
              </a:spcBef>
            </a:pPr>
            <a:r>
              <a:rPr i="1" dirty="0">
                <a:solidFill>
                  <a:srgbClr val="0D0D0D"/>
                </a:solidFill>
                <a:latin typeface="Calibri Light" panose="020F0302020204030204"/>
                <a:ea typeface="Times New Roman" panose="02020603050405020304" pitchFamily="18" charset="0"/>
                <a:cs typeface="Times New Roman" panose="02020603050405020304" pitchFamily="18" charset="0"/>
              </a:rPr>
              <a:t>(Eski il Özel idaresi Binası Kadıköy </a:t>
            </a:r>
            <a:r>
              <a:rPr i="1" dirty="0" err="1">
                <a:solidFill>
                  <a:srgbClr val="0D0D0D"/>
                </a:solidFill>
                <a:latin typeface="Calibri Light" panose="020F0302020204030204"/>
                <a:ea typeface="Times New Roman" panose="02020603050405020304" pitchFamily="18" charset="0"/>
                <a:cs typeface="Times New Roman" panose="02020603050405020304" pitchFamily="18" charset="0"/>
              </a:rPr>
              <a:t>Mh</a:t>
            </a:r>
            <a:r>
              <a:rPr i="1" dirty="0">
                <a:solidFill>
                  <a:srgbClr val="0D0D0D"/>
                </a:solidFill>
                <a:latin typeface="Calibri Light" panose="020F0302020204030204"/>
                <a:ea typeface="Times New Roman" panose="02020603050405020304" pitchFamily="18" charset="0"/>
                <a:cs typeface="Times New Roman" panose="02020603050405020304" pitchFamily="18" charset="0"/>
              </a:rPr>
              <a:t>. </a:t>
            </a:r>
            <a:endParaRPr i="1" dirty="0" smtClean="0">
              <a:solidFill>
                <a:srgbClr val="0D0D0D"/>
              </a:solidFill>
              <a:latin typeface="Calibri Light" panose="020F0302020204030204"/>
              <a:ea typeface="Times New Roman" panose="02020603050405020304" pitchFamily="18" charset="0"/>
              <a:cs typeface="Times New Roman" panose="02020603050405020304" pitchFamily="18" charset="0"/>
            </a:endParaRPr>
          </a:p>
          <a:p>
            <a:pPr algn="r" eaLnBrk="0" fontAlgn="base" hangingPunct="0">
              <a:spcBef>
                <a:spcPct val="0"/>
              </a:spcBef>
            </a:pPr>
            <a:r>
              <a:rPr i="1" dirty="0" smtClean="0">
                <a:solidFill>
                  <a:srgbClr val="0D0D0D"/>
                </a:solidFill>
                <a:latin typeface="Calibri Light" panose="020F0302020204030204"/>
                <a:ea typeface="Times New Roman" panose="02020603050405020304" pitchFamily="18" charset="0"/>
                <a:cs typeface="Times New Roman" panose="02020603050405020304" pitchFamily="18" charset="0"/>
              </a:rPr>
              <a:t>Turan </a:t>
            </a:r>
            <a:r>
              <a:rPr i="1" dirty="0">
                <a:solidFill>
                  <a:srgbClr val="0D0D0D"/>
                </a:solidFill>
                <a:latin typeface="Calibri Light" panose="020F0302020204030204"/>
                <a:ea typeface="Times New Roman" panose="02020603050405020304" pitchFamily="18" charset="0"/>
                <a:cs typeface="Times New Roman" panose="02020603050405020304" pitchFamily="18" charset="0"/>
              </a:rPr>
              <a:t>Güneş </a:t>
            </a:r>
            <a:r>
              <a:rPr i="1" dirty="0" err="1">
                <a:solidFill>
                  <a:srgbClr val="0D0D0D"/>
                </a:solidFill>
                <a:latin typeface="Calibri Light" panose="020F0302020204030204"/>
                <a:ea typeface="Times New Roman" panose="02020603050405020304" pitchFamily="18" charset="0"/>
                <a:cs typeface="Times New Roman" panose="02020603050405020304" pitchFamily="18" charset="0"/>
              </a:rPr>
              <a:t>Cd</a:t>
            </a:r>
            <a:r>
              <a:rPr i="1" dirty="0">
                <a:solidFill>
                  <a:srgbClr val="0D0D0D"/>
                </a:solidFill>
                <a:latin typeface="Calibri Light" panose="020F0302020204030204"/>
                <a:ea typeface="Times New Roman" panose="02020603050405020304" pitchFamily="18" charset="0"/>
                <a:cs typeface="Times New Roman" panose="02020603050405020304" pitchFamily="18" charset="0"/>
              </a:rPr>
              <a:t>. No:94 İl Göç Binası Yerleşkesi – 7. Kat)</a:t>
            </a:r>
            <a:endParaRPr dirty="0">
              <a:solidFill>
                <a:prstClr val="black"/>
              </a:solidFill>
              <a:latin typeface="Calibri Light" panose="020F0302020204030204"/>
              <a:ea typeface="Calibri" panose="020F0502020204030204" pitchFamily="34" charset="0"/>
              <a:cs typeface="Times New Roman" panose="02020603050405020304" pitchFamily="18" charset="0"/>
            </a:endParaRPr>
          </a:p>
          <a:p>
            <a:pPr algn="r" eaLnBrk="0" fontAlgn="base" hangingPunct="0">
              <a:spcBef>
                <a:spcPct val="0"/>
              </a:spcBef>
            </a:pPr>
            <a:r>
              <a:rPr dirty="0">
                <a:solidFill>
                  <a:srgbClr val="0D0D0D"/>
                </a:solidFill>
                <a:latin typeface="Calibri Light" panose="020F0302020204030204"/>
                <a:ea typeface="Times New Roman" panose="02020603050405020304" pitchFamily="18" charset="0"/>
                <a:cs typeface="Times New Roman" panose="02020603050405020304" pitchFamily="18" charset="0"/>
              </a:rPr>
              <a:t>Telefon: +90262 </a:t>
            </a:r>
            <a:r>
              <a:rPr dirty="0">
                <a:solidFill>
                  <a:srgbClr val="000000"/>
                </a:solidFill>
                <a:latin typeface="Calibri Light" panose="020F0302020204030204"/>
                <a:ea typeface="Times New Roman" panose="02020603050405020304" pitchFamily="18" charset="0"/>
                <a:cs typeface="Times New Roman" panose="02020603050405020304" pitchFamily="18" charset="0"/>
              </a:rPr>
              <a:t>321 1233</a:t>
            </a:r>
            <a:r>
              <a:rPr dirty="0">
                <a:solidFill>
                  <a:srgbClr val="0D0D0D"/>
                </a:solidFill>
                <a:latin typeface="Calibri Light" panose="020F0302020204030204"/>
                <a:ea typeface="Times New Roman" panose="02020603050405020304" pitchFamily="18" charset="0"/>
                <a:cs typeface="Times New Roman" panose="02020603050405020304" pitchFamily="18" charset="0"/>
              </a:rPr>
              <a:t/>
            </a:r>
            <a:br>
              <a:rPr dirty="0">
                <a:solidFill>
                  <a:srgbClr val="0D0D0D"/>
                </a:solidFill>
                <a:latin typeface="Calibri Light" panose="020F0302020204030204"/>
                <a:ea typeface="Times New Roman" panose="02020603050405020304" pitchFamily="18" charset="0"/>
                <a:cs typeface="Times New Roman" panose="02020603050405020304" pitchFamily="18" charset="0"/>
              </a:rPr>
            </a:br>
            <a:r>
              <a:rPr dirty="0" err="1">
                <a:solidFill>
                  <a:srgbClr val="0D0D0D"/>
                </a:solidFill>
                <a:latin typeface="Calibri Light" panose="020F0302020204030204"/>
                <a:ea typeface="Times New Roman" panose="02020603050405020304" pitchFamily="18" charset="0"/>
                <a:cs typeface="Times New Roman" panose="02020603050405020304" pitchFamily="18" charset="0"/>
              </a:rPr>
              <a:t>Fax</a:t>
            </a:r>
            <a:r>
              <a:rPr dirty="0">
                <a:solidFill>
                  <a:srgbClr val="0D0D0D"/>
                </a:solidFill>
                <a:latin typeface="Calibri Light" panose="020F0302020204030204"/>
                <a:ea typeface="Times New Roman" panose="02020603050405020304" pitchFamily="18" charset="0"/>
                <a:cs typeface="Times New Roman" panose="02020603050405020304" pitchFamily="18" charset="0"/>
              </a:rPr>
              <a:t>:       +90262 </a:t>
            </a:r>
            <a:r>
              <a:rPr dirty="0">
                <a:solidFill>
                  <a:srgbClr val="000000"/>
                </a:solidFill>
                <a:latin typeface="Calibri Light" panose="020F0302020204030204"/>
                <a:ea typeface="Times New Roman" panose="02020603050405020304" pitchFamily="18" charset="0"/>
                <a:cs typeface="Times New Roman" panose="02020603050405020304" pitchFamily="18" charset="0"/>
              </a:rPr>
              <a:t>321 1233</a:t>
            </a:r>
            <a:endParaRPr dirty="0">
              <a:solidFill>
                <a:prstClr val="black"/>
              </a:solidFill>
              <a:latin typeface="Calibri Light" panose="020F0302020204030204"/>
              <a:ea typeface="Calibri" panose="020F0502020204030204" pitchFamily="34" charset="0"/>
              <a:cs typeface="Times New Roman" panose="02020603050405020304" pitchFamily="18" charset="0"/>
            </a:endParaRPr>
          </a:p>
          <a:p>
            <a:pPr algn="r" eaLnBrk="0" fontAlgn="base" hangingPunct="0">
              <a:spcBef>
                <a:spcPct val="0"/>
              </a:spcBef>
            </a:pPr>
            <a:r>
              <a:rPr dirty="0" smtClean="0">
                <a:solidFill>
                  <a:srgbClr val="0D0D0D"/>
                </a:solidFill>
                <a:latin typeface="Calibri Light" panose="020F0302020204030204"/>
                <a:ea typeface="Times New Roman" panose="02020603050405020304" pitchFamily="18" charset="0"/>
                <a:cs typeface="Times New Roman" panose="02020603050405020304" pitchFamily="18" charset="0"/>
              </a:rPr>
              <a:t>E-posta</a:t>
            </a:r>
            <a:r>
              <a:rPr dirty="0">
                <a:solidFill>
                  <a:srgbClr val="0D0D0D"/>
                </a:solidFill>
                <a:latin typeface="Calibri Light" panose="020F0302020204030204"/>
                <a:ea typeface="Times New Roman" panose="02020603050405020304" pitchFamily="18" charset="0"/>
                <a:cs typeface="Times New Roman" panose="02020603050405020304" pitchFamily="18" charset="0"/>
              </a:rPr>
              <a:t>: </a:t>
            </a:r>
            <a:r>
              <a:rPr dirty="0" smtClean="0">
                <a:solidFill>
                  <a:srgbClr val="0D0D0D"/>
                </a:solidFill>
                <a:latin typeface="Calibri Light" panose="020F0302020204030204"/>
                <a:ea typeface="Times New Roman" panose="02020603050405020304" pitchFamily="18" charset="0"/>
                <a:cs typeface="Times New Roman" panose="02020603050405020304" pitchFamily="18" charset="0"/>
                <a:hlinkClick r:id="rId4"/>
              </a:rPr>
              <a:t>projelerekibi41@meb.gov.tr</a:t>
            </a:r>
            <a:r>
              <a:rPr dirty="0" smtClean="0">
                <a:solidFill>
                  <a:srgbClr val="0D0D0D"/>
                </a:solidFill>
                <a:latin typeface="Calibri Light" panose="020F0302020204030204"/>
                <a:ea typeface="Times New Roman" panose="02020603050405020304" pitchFamily="18" charset="0"/>
                <a:cs typeface="Times New Roman" panose="02020603050405020304" pitchFamily="18" charset="0"/>
              </a:rPr>
              <a:t> </a:t>
            </a:r>
            <a:r>
              <a:rPr dirty="0" smtClean="0">
                <a:solidFill>
                  <a:prstClr val="black"/>
                </a:solidFill>
                <a:latin typeface="Calibri Light" panose="020F0302020204030204"/>
                <a:ea typeface="Times New Roman" panose="02020603050405020304" pitchFamily="18" charset="0"/>
                <a:cs typeface="Times New Roman" panose="02020603050405020304" pitchFamily="18" charset="0"/>
              </a:rPr>
              <a:t>                 </a:t>
            </a:r>
            <a:r>
              <a:rPr dirty="0">
                <a:solidFill>
                  <a:srgbClr val="0D0D0D"/>
                </a:solidFill>
                <a:latin typeface="Calibri Light" panose="020F0302020204030204"/>
                <a:ea typeface="Times New Roman" panose="02020603050405020304" pitchFamily="18" charset="0"/>
                <a:cs typeface="Times New Roman" panose="02020603050405020304" pitchFamily="18" charset="0"/>
                <a:hlinkClick r:id="rId5"/>
              </a:rPr>
              <a:t>projelerekibi41@outlook.com</a:t>
            </a:r>
            <a:r>
              <a:rPr dirty="0" smtClean="0">
                <a:solidFill>
                  <a:prstClr val="black"/>
                </a:solidFill>
                <a:latin typeface="Calibri Light" panose="020F0302020204030204"/>
                <a:ea typeface="Times New Roman" panose="02020603050405020304" pitchFamily="18" charset="0"/>
                <a:cs typeface="Times New Roman" panose="02020603050405020304" pitchFamily="18" charset="0"/>
              </a:rPr>
              <a:t> </a:t>
            </a:r>
            <a:r>
              <a:rPr dirty="0">
                <a:solidFill>
                  <a:srgbClr val="0D0D0D"/>
                </a:solidFill>
                <a:latin typeface="Calibri Light" panose="020F0302020204030204"/>
                <a:ea typeface="Times New Roman" panose="02020603050405020304" pitchFamily="18" charset="0"/>
                <a:cs typeface="Times New Roman" panose="02020603050405020304" pitchFamily="18" charset="0"/>
              </a:rPr>
              <a:t/>
            </a:r>
            <a:br>
              <a:rPr dirty="0">
                <a:solidFill>
                  <a:srgbClr val="0D0D0D"/>
                </a:solidFill>
                <a:latin typeface="Calibri Light" panose="020F0302020204030204"/>
                <a:ea typeface="Times New Roman" panose="02020603050405020304" pitchFamily="18" charset="0"/>
                <a:cs typeface="Times New Roman" panose="02020603050405020304" pitchFamily="18" charset="0"/>
              </a:rPr>
            </a:br>
            <a:r>
              <a:rPr dirty="0">
                <a:solidFill>
                  <a:srgbClr val="0D0D0D"/>
                </a:solidFill>
                <a:latin typeface="Calibri Light" panose="020F0302020204030204"/>
                <a:ea typeface="Times New Roman" panose="02020603050405020304" pitchFamily="18" charset="0"/>
                <a:cs typeface="Times New Roman" panose="02020603050405020304" pitchFamily="18" charset="0"/>
              </a:rPr>
              <a:t>Web: </a:t>
            </a:r>
            <a:r>
              <a:rPr dirty="0">
                <a:solidFill>
                  <a:srgbClr val="0D0D0D"/>
                </a:solidFill>
                <a:latin typeface="Calibri Light" panose="020F0302020204030204"/>
                <a:ea typeface="Times New Roman" panose="02020603050405020304" pitchFamily="18" charset="0"/>
                <a:cs typeface="Times New Roman" panose="02020603050405020304" pitchFamily="18" charset="0"/>
                <a:hlinkClick r:id="rId6"/>
              </a:rPr>
              <a:t>http://kocaeli.meb.gov.tr</a:t>
            </a:r>
            <a:endParaRPr dirty="0">
              <a:solidFill>
                <a:prstClr val="black"/>
              </a:solidFill>
              <a:latin typeface="Calibri Light" panose="020F0302020204030204"/>
              <a:ea typeface="Calibri" panose="020F0502020204030204" pitchFamily="34" charset="0"/>
              <a:cs typeface="Times New Roman" panose="02020603050405020304" pitchFamily="18" charset="0"/>
            </a:endParaRPr>
          </a:p>
          <a:p>
            <a:pPr algn="r" eaLnBrk="0" fontAlgn="base" hangingPunct="0">
              <a:spcBef>
                <a:spcPct val="0"/>
              </a:spcBef>
            </a:pPr>
            <a:r>
              <a:rPr dirty="0">
                <a:solidFill>
                  <a:srgbClr val="0D0D0D"/>
                </a:solidFill>
                <a:latin typeface="Calibri Light" panose="020F0302020204030204"/>
                <a:ea typeface="Times New Roman" panose="02020603050405020304" pitchFamily="18" charset="0"/>
                <a:cs typeface="Times New Roman" panose="02020603050405020304" pitchFamily="18" charset="0"/>
              </a:rPr>
              <a:t>Web: </a:t>
            </a:r>
            <a:r>
              <a:rPr dirty="0">
                <a:solidFill>
                  <a:srgbClr val="0000FF"/>
                </a:solidFill>
                <a:latin typeface="Calibri Light" panose="020F0302020204030204"/>
                <a:ea typeface="Times New Roman" panose="02020603050405020304" pitchFamily="18" charset="0"/>
                <a:cs typeface="Times New Roman" panose="02020603050405020304" pitchFamily="18" charset="0"/>
                <a:hlinkClick r:id="rId7"/>
              </a:rPr>
              <a:t>http://</a:t>
            </a:r>
            <a:r>
              <a:rPr dirty="0" smtClean="0">
                <a:solidFill>
                  <a:srgbClr val="0000FF"/>
                </a:solidFill>
                <a:latin typeface="Calibri Light" panose="020F0302020204030204"/>
                <a:ea typeface="Times New Roman" panose="02020603050405020304" pitchFamily="18" charset="0"/>
                <a:cs typeface="Times New Roman" panose="02020603050405020304" pitchFamily="18" charset="0"/>
                <a:hlinkClick r:id="rId7"/>
              </a:rPr>
              <a:t>kocaeliarge.meb.gov.tr</a:t>
            </a:r>
            <a:endParaRPr dirty="0" smtClean="0">
              <a:solidFill>
                <a:srgbClr val="0000FF"/>
              </a:solidFill>
              <a:latin typeface="Calibri Light" panose="020F0302020204030204"/>
              <a:ea typeface="Times New Roman" panose="02020603050405020304" pitchFamily="18" charset="0"/>
              <a:cs typeface="Times New Roman" panose="02020603050405020304" pitchFamily="18" charset="0"/>
            </a:endParaRPr>
          </a:p>
          <a:p>
            <a:pPr algn="r" eaLnBrk="0" fontAlgn="base" hangingPunct="0">
              <a:spcBef>
                <a:spcPct val="0"/>
              </a:spcBef>
            </a:pPr>
            <a:endParaRPr i="1" dirty="0" smtClean="0">
              <a:solidFill>
                <a:srgbClr val="0D0D0D"/>
              </a:solidFill>
              <a:latin typeface="Calibri Light" panose="020F0302020204030204"/>
              <a:ea typeface="Times New Roman" panose="02020603050405020304" pitchFamily="18" charset="0"/>
              <a:cs typeface="Times New Roman" panose="02020603050405020304" pitchFamily="18" charset="0"/>
            </a:endParaRPr>
          </a:p>
          <a:p>
            <a:pPr algn="r" eaLnBrk="0" fontAlgn="base" hangingPunct="0">
              <a:lnSpc>
                <a:spcPct val="150000"/>
              </a:lnSpc>
              <a:spcBef>
                <a:spcPct val="0"/>
              </a:spcBef>
            </a:pPr>
            <a:r>
              <a:rPr i="1" dirty="0" smtClean="0">
                <a:solidFill>
                  <a:srgbClr val="0D0D0D"/>
                </a:solidFill>
                <a:latin typeface="Calibri Light" panose="020F0302020204030204"/>
                <a:ea typeface="Times New Roman" panose="02020603050405020304" pitchFamily="18" charset="0"/>
                <a:cs typeface="Times New Roman" panose="02020603050405020304" pitchFamily="18" charset="0"/>
              </a:rPr>
              <a:t>@projelerekibi41 </a:t>
            </a:r>
          </a:p>
          <a:p>
            <a:pPr algn="r" eaLnBrk="0" fontAlgn="base" hangingPunct="0">
              <a:lnSpc>
                <a:spcPct val="150000"/>
              </a:lnSpc>
              <a:spcBef>
                <a:spcPct val="0"/>
              </a:spcBef>
            </a:pPr>
            <a:r>
              <a:rPr i="1" dirty="0" smtClean="0">
                <a:solidFill>
                  <a:srgbClr val="0D0D0D"/>
                </a:solidFill>
                <a:latin typeface="Calibri Light" panose="020F0302020204030204"/>
                <a:ea typeface="Times New Roman" panose="02020603050405020304" pitchFamily="18" charset="0"/>
                <a:cs typeface="Times New Roman" panose="02020603050405020304" pitchFamily="18" charset="0"/>
              </a:rPr>
              <a:t>GROUP    Kocaeli Projeler</a:t>
            </a:r>
          </a:p>
          <a:p>
            <a:pPr algn="r" eaLnBrk="0" fontAlgn="base" hangingPunct="0">
              <a:lnSpc>
                <a:spcPct val="150000"/>
              </a:lnSpc>
              <a:spcBef>
                <a:spcPct val="0"/>
              </a:spcBef>
            </a:pPr>
            <a:endParaRPr i="1" dirty="0">
              <a:solidFill>
                <a:srgbClr val="0D0D0D"/>
              </a:solidFill>
              <a:latin typeface="Calibri Light" panose="020F0302020204030204"/>
              <a:ea typeface="Times New Roman" panose="02020603050405020304" pitchFamily="18" charset="0"/>
              <a:cs typeface="Times New Roman" panose="02020603050405020304" pitchFamily="18" charset="0"/>
            </a:endParaRPr>
          </a:p>
          <a:p>
            <a:pPr algn="r" eaLnBrk="0" fontAlgn="base" hangingPunct="0">
              <a:spcBef>
                <a:spcPct val="0"/>
              </a:spcBef>
            </a:pPr>
            <a:r>
              <a:rPr i="1" dirty="0" err="1">
                <a:solidFill>
                  <a:srgbClr val="0D0D0D"/>
                </a:solidFill>
                <a:latin typeface="Calibri Light" panose="020F0302020204030204"/>
                <a:ea typeface="Times New Roman" panose="02020603050405020304" pitchFamily="18" charset="0"/>
                <a:cs typeface="Times New Roman" panose="02020603050405020304" pitchFamily="18" charset="0"/>
              </a:rPr>
              <a:t>Kocaeli_ProjelerEkib</a:t>
            </a:r>
            <a:endParaRPr i="1" dirty="0">
              <a:solidFill>
                <a:srgbClr val="0D0D0D"/>
              </a:solidFill>
              <a:latin typeface="Calibri Light" panose="020F0302020204030204"/>
              <a:ea typeface="Times New Roman" panose="02020603050405020304" pitchFamily="18" charset="0"/>
              <a:cs typeface="Times New Roman" panose="02020603050405020304" pitchFamily="18" charset="0"/>
            </a:endParaRPr>
          </a:p>
          <a:p>
            <a:pPr algn="r" eaLnBrk="0" fontAlgn="base" hangingPunct="0">
              <a:spcBef>
                <a:spcPct val="0"/>
              </a:spcBef>
            </a:pPr>
            <a:r>
              <a:rPr i="1" dirty="0">
                <a:solidFill>
                  <a:srgbClr val="0D0D0D"/>
                </a:solidFill>
                <a:latin typeface="Calibri Light" panose="020F0302020204030204"/>
                <a:ea typeface="Times New Roman" panose="02020603050405020304" pitchFamily="18" charset="0"/>
                <a:cs typeface="Times New Roman" panose="02020603050405020304" pitchFamily="18" charset="0"/>
              </a:rPr>
              <a:t>@</a:t>
            </a:r>
            <a:r>
              <a:rPr i="1" dirty="0" err="1">
                <a:solidFill>
                  <a:srgbClr val="0D0D0D"/>
                </a:solidFill>
                <a:latin typeface="Calibri Light" panose="020F0302020204030204"/>
                <a:ea typeface="Times New Roman" panose="02020603050405020304" pitchFamily="18" charset="0"/>
                <a:cs typeface="Times New Roman" panose="02020603050405020304" pitchFamily="18" charset="0"/>
              </a:rPr>
              <a:t>projelerekibi</a:t>
            </a:r>
            <a:endParaRPr i="1" dirty="0">
              <a:solidFill>
                <a:srgbClr val="0D0D0D"/>
              </a:solidFill>
              <a:latin typeface="Calibri Light" panose="020F0302020204030204"/>
              <a:ea typeface="Times New Roman" panose="02020603050405020304" pitchFamily="18" charset="0"/>
              <a:cs typeface="Times New Roman" panose="02020603050405020304" pitchFamily="18" charset="0"/>
            </a:endParaRPr>
          </a:p>
        </p:txBody>
      </p:sp>
      <p:pic>
        <p:nvPicPr>
          <p:cNvPr id="13" name="Picture 4" descr="https://www.facebook.com/images/fb_icon_325x325.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76256" y="4581128"/>
            <a:ext cx="360040" cy="36004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https://www.facebook.com/images/fb_icon_325x325.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56176" y="4941168"/>
            <a:ext cx="360040" cy="36004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https://lh3.ggpht.com/nn0_2f2yehKR7fnMIZ0XrSWbC5Q0VPP7vNmLMV7ndNFinClynZRO4RBTGfbjVOs1fyA=w30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59726" y="5805264"/>
            <a:ext cx="578331" cy="578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9925018"/>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259680"/>
            <a:ext cx="6816796" cy="55807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ikdörtgen 3"/>
          <p:cNvSpPr/>
          <p:nvPr/>
        </p:nvSpPr>
        <p:spPr>
          <a:xfrm>
            <a:off x="1625160" y="3928880"/>
            <a:ext cx="2088232" cy="126075"/>
          </a:xfrm>
          <a:prstGeom prst="rect">
            <a:avLst/>
          </a:prstGeom>
          <a:solidFill>
            <a:srgbClr val="FF0000">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879612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5.55556E-7 -5.96808E-7 C 5.55556E-7 0.01041 5.55556E-7 0.02082 5.55556E-7 0.03123 " pathEditMode="relative" ptsTypes="fA">
                                      <p:cBhvr>
                                        <p:cTn id="6" dur="2000" fill="hold"/>
                                        <p:tgtEl>
                                          <p:spTgt spid="4"/>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1" nodeType="clickEffect">
                                  <p:stCondLst>
                                    <p:cond delay="0"/>
                                  </p:stCondLst>
                                  <p:childTnLst>
                                    <p:animMotion origin="layout" path="M -2.77778E-7 0.03123 C -2.77778E-7 0.04233 -2.77778E-7 0.05367 -2.77778E-7 0.065 " pathEditMode="relative" rAng="0" ptsTypes="fA">
                                      <p:cBhvr>
                                        <p:cTn id="10" dur="2000" fill="hold"/>
                                        <p:tgtEl>
                                          <p:spTgt spid="4"/>
                                        </p:tgtEl>
                                        <p:attrNameLst>
                                          <p:attrName>ppt_x</p:attrName>
                                          <p:attrName>ppt_y</p:attrName>
                                        </p:attrNameLst>
                                      </p:cBhvr>
                                      <p:rCtr x="0" y="1689"/>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2" nodeType="clickEffect">
                                  <p:stCondLst>
                                    <p:cond delay="0"/>
                                  </p:stCondLst>
                                  <p:childTnLst>
                                    <p:animMotion origin="layout" path="M 4.16667E-6 0.065 C -0.00382 0.07865 -0.00191 0.08073 -0.00191 0.10224 " pathEditMode="relative" rAng="0" ptsTypes="fA">
                                      <p:cBhvr>
                                        <p:cTn id="14" dur="2000" fill="hold"/>
                                        <p:tgtEl>
                                          <p:spTgt spid="4"/>
                                        </p:tgtEl>
                                        <p:attrNameLst>
                                          <p:attrName>ppt_x</p:attrName>
                                          <p:attrName>ppt_y</p:attrName>
                                        </p:attrNameLst>
                                      </p:cBhvr>
                                      <p:rCtr x="-191" y="185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245064"/>
            <a:ext cx="6816796" cy="55807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5"/>
          <p:cNvSpPr/>
          <p:nvPr/>
        </p:nvSpPr>
        <p:spPr>
          <a:xfrm>
            <a:off x="1625160" y="4581128"/>
            <a:ext cx="2088232" cy="126075"/>
          </a:xfrm>
          <a:prstGeom prst="rect">
            <a:avLst/>
          </a:prstGeom>
          <a:solidFill>
            <a:srgbClr val="FF0000">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7" name="Düz Bağlayıcı 6"/>
          <p:cNvCxnSpPr/>
          <p:nvPr/>
        </p:nvCxnSpPr>
        <p:spPr>
          <a:xfrm flipV="1">
            <a:off x="3723930" y="4365104"/>
            <a:ext cx="704054" cy="24895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Metin kutusu 9"/>
          <p:cNvSpPr txBox="1"/>
          <p:nvPr/>
        </p:nvSpPr>
        <p:spPr>
          <a:xfrm>
            <a:off x="4499992" y="4149080"/>
            <a:ext cx="3888432" cy="646331"/>
          </a:xfrm>
          <a:prstGeom prst="rect">
            <a:avLst/>
          </a:prstGeom>
          <a:noFill/>
        </p:spPr>
        <p:txBody>
          <a:bodyPr wrap="square" rtlCol="0">
            <a:spAutoFit/>
          </a:bodyPr>
          <a:lstStyle/>
          <a:p>
            <a:r>
              <a:rPr lang="tr-TR" dirty="0" smtClean="0">
                <a:solidFill>
                  <a:srgbClr val="FF0000"/>
                </a:solidFill>
              </a:rPr>
              <a:t>Sıkça kontrol ettiğiniz bir e-posta adresi yazın. İletişim için önemli!</a:t>
            </a:r>
            <a:endParaRPr lang="tr-TR" dirty="0">
              <a:solidFill>
                <a:srgbClr val="FF0000"/>
              </a:solidFill>
            </a:endParaRPr>
          </a:p>
        </p:txBody>
      </p:sp>
      <p:sp>
        <p:nvSpPr>
          <p:cNvPr id="11" name="Dikdörtgen 10"/>
          <p:cNvSpPr/>
          <p:nvPr/>
        </p:nvSpPr>
        <p:spPr>
          <a:xfrm>
            <a:off x="1635698" y="5013176"/>
            <a:ext cx="2088232" cy="126075"/>
          </a:xfrm>
          <a:prstGeom prst="rect">
            <a:avLst/>
          </a:prstGeom>
          <a:solidFill>
            <a:srgbClr val="FF0000">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4" name="Düz Bağlayıcı 13"/>
          <p:cNvCxnSpPr/>
          <p:nvPr/>
        </p:nvCxnSpPr>
        <p:spPr>
          <a:xfrm>
            <a:off x="3723930" y="5076213"/>
            <a:ext cx="1208110" cy="22499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Metin kutusu 15"/>
          <p:cNvSpPr txBox="1"/>
          <p:nvPr/>
        </p:nvSpPr>
        <p:spPr>
          <a:xfrm>
            <a:off x="4932040" y="5139251"/>
            <a:ext cx="3168352" cy="923330"/>
          </a:xfrm>
          <a:prstGeom prst="rect">
            <a:avLst/>
          </a:prstGeom>
          <a:noFill/>
        </p:spPr>
        <p:txBody>
          <a:bodyPr wrap="square" rtlCol="0">
            <a:spAutoFit/>
          </a:bodyPr>
          <a:lstStyle/>
          <a:p>
            <a:r>
              <a:rPr lang="tr-TR" dirty="0" smtClean="0">
                <a:solidFill>
                  <a:srgbClr val="FF0000"/>
                </a:solidFill>
              </a:rPr>
              <a:t>Uygun bir kullanıcı adı seçin, çünkü daha sonra değiştiremezsiniz.</a:t>
            </a:r>
            <a:endParaRPr lang="tr-TR" dirty="0">
              <a:solidFill>
                <a:srgbClr val="FF0000"/>
              </a:solidFill>
            </a:endParaRPr>
          </a:p>
        </p:txBody>
      </p:sp>
      <p:sp>
        <p:nvSpPr>
          <p:cNvPr id="20" name="Dikdörtgen 19"/>
          <p:cNvSpPr/>
          <p:nvPr/>
        </p:nvSpPr>
        <p:spPr>
          <a:xfrm>
            <a:off x="1625160" y="5238572"/>
            <a:ext cx="2088232" cy="126075"/>
          </a:xfrm>
          <a:prstGeom prst="rect">
            <a:avLst/>
          </a:prstGeom>
          <a:solidFill>
            <a:srgbClr val="FF0000">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1" name="Düz Bağlayıcı 20"/>
          <p:cNvCxnSpPr/>
          <p:nvPr/>
        </p:nvCxnSpPr>
        <p:spPr>
          <a:xfrm>
            <a:off x="3713392" y="5301609"/>
            <a:ext cx="1208110" cy="22499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Metin kutusu 21"/>
          <p:cNvSpPr txBox="1"/>
          <p:nvPr/>
        </p:nvSpPr>
        <p:spPr>
          <a:xfrm>
            <a:off x="4921502" y="5364647"/>
            <a:ext cx="3168352" cy="923330"/>
          </a:xfrm>
          <a:prstGeom prst="rect">
            <a:avLst/>
          </a:prstGeom>
          <a:noFill/>
        </p:spPr>
        <p:txBody>
          <a:bodyPr wrap="square" rtlCol="0">
            <a:spAutoFit/>
          </a:bodyPr>
          <a:lstStyle/>
          <a:p>
            <a:r>
              <a:rPr lang="tr-TR" dirty="0" smtClean="0">
                <a:solidFill>
                  <a:srgbClr val="FF0000"/>
                </a:solidFill>
              </a:rPr>
              <a:t>Şifreniz 6-10 karakter uzunluğunda, rakam ve harflerden oluşmalı..</a:t>
            </a:r>
            <a:endParaRPr lang="tr-TR" dirty="0">
              <a:solidFill>
                <a:srgbClr val="FF0000"/>
              </a:solidFill>
            </a:endParaRPr>
          </a:p>
        </p:txBody>
      </p:sp>
      <p:sp>
        <p:nvSpPr>
          <p:cNvPr id="25" name="Dikdörtgen 24"/>
          <p:cNvSpPr/>
          <p:nvPr/>
        </p:nvSpPr>
        <p:spPr>
          <a:xfrm>
            <a:off x="323528" y="5733256"/>
            <a:ext cx="277012" cy="206658"/>
          </a:xfrm>
          <a:prstGeom prst="rect">
            <a:avLst/>
          </a:prstGeom>
          <a:solidFill>
            <a:srgbClr val="FF0000">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441735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1" nodeType="clickEffect">
                                  <p:stCondLst>
                                    <p:cond delay="0"/>
                                  </p:stCondLst>
                                  <p:childTnLst>
                                    <p:set>
                                      <p:cBhvr>
                                        <p:cTn id="17" dur="1" fill="hold">
                                          <p:stCondLst>
                                            <p:cond delay="0"/>
                                          </p:stCondLst>
                                        </p:cTn>
                                        <p:tgtEl>
                                          <p:spTgt spid="6"/>
                                        </p:tgtEl>
                                        <p:attrNameLst>
                                          <p:attrName>style.visibility</p:attrName>
                                        </p:attrNameLst>
                                      </p:cBhvr>
                                      <p:to>
                                        <p:strVal val="hidden"/>
                                      </p:to>
                                    </p:set>
                                  </p:childTnLst>
                                </p:cTn>
                              </p:par>
                              <p:par>
                                <p:cTn id="18" presetID="1" presetClass="exit" presetSubtype="0" fill="hold" nodeType="withEffect">
                                  <p:stCondLst>
                                    <p:cond delay="0"/>
                                  </p:stCondLst>
                                  <p:childTnLst>
                                    <p:set>
                                      <p:cBhvr>
                                        <p:cTn id="19" dur="1" fill="hold">
                                          <p:stCondLst>
                                            <p:cond delay="0"/>
                                          </p:stCondLst>
                                        </p:cTn>
                                        <p:tgtEl>
                                          <p:spTgt spid="7"/>
                                        </p:tgtEl>
                                        <p:attrNameLst>
                                          <p:attrName>style.visibility</p:attrName>
                                        </p:attrNameLst>
                                      </p:cBhvr>
                                      <p:to>
                                        <p:strVal val="hidden"/>
                                      </p:to>
                                    </p:set>
                                  </p:childTnLst>
                                </p:cTn>
                              </p:par>
                              <p:par>
                                <p:cTn id="20" presetID="1" presetClass="exit" presetSubtype="0" fill="hold" grpId="1" nodeType="withEffect">
                                  <p:stCondLst>
                                    <p:cond delay="0"/>
                                  </p:stCondLst>
                                  <p:childTnLst>
                                    <p:set>
                                      <p:cBhvr>
                                        <p:cTn id="21" dur="1" fill="hold">
                                          <p:stCondLst>
                                            <p:cond delay="0"/>
                                          </p:stCondLst>
                                        </p:cTn>
                                        <p:tgtEl>
                                          <p:spTgt spid="10"/>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1"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par>
                                <p:cTn id="38" presetID="22" presetClass="exit" presetSubtype="4" fill="hold" nodeType="with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par>
                                <p:cTn id="41" presetID="22" presetClass="exit" presetSubtype="4" fill="hold" grpId="1" nodeType="withEffect">
                                  <p:stCondLst>
                                    <p:cond delay="0"/>
                                  </p:stCondLst>
                                  <p:childTnLst>
                                    <p:animEffect transition="out" filter="wipe(down)">
                                      <p:cBhvr>
                                        <p:cTn id="42" dur="500"/>
                                        <p:tgtEl>
                                          <p:spTgt spid="16"/>
                                        </p:tgtEl>
                                      </p:cBhvr>
                                    </p:animEffect>
                                    <p:set>
                                      <p:cBhvr>
                                        <p:cTn id="43" dur="1" fill="hold">
                                          <p:stCondLst>
                                            <p:cond delay="499"/>
                                          </p:stCondLst>
                                        </p:cTn>
                                        <p:tgtEl>
                                          <p:spTgt spid="16"/>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xit" presetSubtype="4" fill="hold" grpId="1" nodeType="clickEffect">
                                  <p:stCondLst>
                                    <p:cond delay="0"/>
                                  </p:stCondLst>
                                  <p:childTnLst>
                                    <p:animEffect transition="out" filter="wipe(down)">
                                      <p:cBhvr>
                                        <p:cTn id="58" dur="500"/>
                                        <p:tgtEl>
                                          <p:spTgt spid="20"/>
                                        </p:tgtEl>
                                      </p:cBhvr>
                                    </p:animEffect>
                                    <p:set>
                                      <p:cBhvr>
                                        <p:cTn id="59" dur="1" fill="hold">
                                          <p:stCondLst>
                                            <p:cond delay="499"/>
                                          </p:stCondLst>
                                        </p:cTn>
                                        <p:tgtEl>
                                          <p:spTgt spid="20"/>
                                        </p:tgtEl>
                                        <p:attrNameLst>
                                          <p:attrName>style.visibility</p:attrName>
                                        </p:attrNameLst>
                                      </p:cBhvr>
                                      <p:to>
                                        <p:strVal val="hidden"/>
                                      </p:to>
                                    </p:set>
                                  </p:childTnLst>
                                </p:cTn>
                              </p:par>
                              <p:par>
                                <p:cTn id="60" presetID="22" presetClass="exit" presetSubtype="4" fill="hold" nodeType="withEffect">
                                  <p:stCondLst>
                                    <p:cond delay="0"/>
                                  </p:stCondLst>
                                  <p:childTnLst>
                                    <p:animEffect transition="out" filter="wipe(down)">
                                      <p:cBhvr>
                                        <p:cTn id="61" dur="500"/>
                                        <p:tgtEl>
                                          <p:spTgt spid="21"/>
                                        </p:tgtEl>
                                      </p:cBhvr>
                                    </p:animEffect>
                                    <p:set>
                                      <p:cBhvr>
                                        <p:cTn id="62" dur="1" fill="hold">
                                          <p:stCondLst>
                                            <p:cond delay="499"/>
                                          </p:stCondLst>
                                        </p:cTn>
                                        <p:tgtEl>
                                          <p:spTgt spid="21"/>
                                        </p:tgtEl>
                                        <p:attrNameLst>
                                          <p:attrName>style.visibility</p:attrName>
                                        </p:attrNameLst>
                                      </p:cBhvr>
                                      <p:to>
                                        <p:strVal val="hidden"/>
                                      </p:to>
                                    </p:set>
                                  </p:childTnLst>
                                </p:cTn>
                              </p:par>
                              <p:par>
                                <p:cTn id="63" presetID="22" presetClass="exit" presetSubtype="4" fill="hold" grpId="1" nodeType="withEffect">
                                  <p:stCondLst>
                                    <p:cond delay="0"/>
                                  </p:stCondLst>
                                  <p:childTnLst>
                                    <p:animEffect transition="out" filter="wipe(down)">
                                      <p:cBhvr>
                                        <p:cTn id="64" dur="500"/>
                                        <p:tgtEl>
                                          <p:spTgt spid="22"/>
                                        </p:tgtEl>
                                      </p:cBhvr>
                                    </p:animEffect>
                                    <p:set>
                                      <p:cBhvr>
                                        <p:cTn id="65" dur="1" fill="hold">
                                          <p:stCondLst>
                                            <p:cond delay="499"/>
                                          </p:stCondLst>
                                        </p:cTn>
                                        <p:tgtEl>
                                          <p:spTgt spid="22"/>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childTnLst>
                          </p:cTn>
                        </p:par>
                      </p:childTnLst>
                    </p:cTn>
                  </p:par>
                  <p:par>
                    <p:cTn id="71" fill="hold">
                      <p:stCondLst>
                        <p:cond delay="indefinite"/>
                      </p:stCondLst>
                      <p:childTnLst>
                        <p:par>
                          <p:cTn id="72" fill="hold">
                            <p:stCondLst>
                              <p:cond delay="0"/>
                            </p:stCondLst>
                            <p:childTnLst>
                              <p:par>
                                <p:cTn id="73" presetID="26" presetClass="emph" presetSubtype="0" fill="hold" grpId="1" nodeType="clickEffect">
                                  <p:stCondLst>
                                    <p:cond delay="0"/>
                                  </p:stCondLst>
                                  <p:childTnLst>
                                    <p:animEffect transition="out" filter="fade">
                                      <p:cBhvr>
                                        <p:cTn id="74" dur="500" tmFilter="0, 0; .2, .5; .8, .5; 1, 0"/>
                                        <p:tgtEl>
                                          <p:spTgt spid="25"/>
                                        </p:tgtEl>
                                      </p:cBhvr>
                                    </p:animEffect>
                                    <p:animScale>
                                      <p:cBhvr>
                                        <p:cTn id="75" dur="25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0" grpId="0"/>
      <p:bldP spid="10" grpId="1"/>
      <p:bldP spid="11" grpId="0" animBg="1"/>
      <p:bldP spid="11" grpId="1" animBg="1"/>
      <p:bldP spid="16" grpId="0"/>
      <p:bldP spid="16" grpId="1"/>
      <p:bldP spid="20" grpId="0" animBg="1"/>
      <p:bldP spid="20" grpId="1" animBg="1"/>
      <p:bldP spid="22" grpId="0"/>
      <p:bldP spid="22" grpId="1"/>
      <p:bldP spid="25" grpId="0" animBg="1"/>
      <p:bldP spid="2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29" y="1844823"/>
            <a:ext cx="7421042" cy="5027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3"/>
          <p:cNvSpPr txBox="1"/>
          <p:nvPr/>
        </p:nvSpPr>
        <p:spPr>
          <a:xfrm>
            <a:off x="179512" y="1032955"/>
            <a:ext cx="7920880" cy="923330"/>
          </a:xfrm>
          <a:prstGeom prst="rect">
            <a:avLst/>
          </a:prstGeom>
          <a:noFill/>
        </p:spPr>
        <p:txBody>
          <a:bodyPr wrap="square" rtlCol="0">
            <a:spAutoFit/>
          </a:bodyPr>
          <a:lstStyle/>
          <a:p>
            <a:r>
              <a:rPr lang="tr-TR" dirty="0" smtClean="0">
                <a:solidFill>
                  <a:srgbClr val="FF0000"/>
                </a:solidFill>
              </a:rPr>
              <a:t>Bu ekran ön kayıt işleminin tamamlanarak, belirttiğiniz e-posta adresine ön kayıt onayının gönderildiğini </a:t>
            </a:r>
            <a:r>
              <a:rPr lang="tr-TR" dirty="0" err="1" smtClean="0">
                <a:solidFill>
                  <a:srgbClr val="FF0000"/>
                </a:solidFill>
              </a:rPr>
              <a:t>gösterir.e</a:t>
            </a:r>
            <a:r>
              <a:rPr lang="tr-TR" dirty="0" smtClean="0">
                <a:solidFill>
                  <a:srgbClr val="FF0000"/>
                </a:solidFill>
              </a:rPr>
              <a:t>-postayı açarak, kayıt işleminizi tamamlamanız gereklidir.</a:t>
            </a:r>
            <a:endParaRPr lang="tr-TR" dirty="0">
              <a:solidFill>
                <a:srgbClr val="FF0000"/>
              </a:solidFill>
            </a:endParaRPr>
          </a:p>
        </p:txBody>
      </p:sp>
    </p:spTree>
    <p:extLst>
      <p:ext uri="{BB962C8B-B14F-4D97-AF65-F5344CB8AC3E}">
        <p14:creationId xmlns:p14="http://schemas.microsoft.com/office/powerpoint/2010/main" val="33765724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84784"/>
            <a:ext cx="8964488" cy="3810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Düz Ok Bağlayıcısı 6"/>
          <p:cNvCxnSpPr/>
          <p:nvPr/>
        </p:nvCxnSpPr>
        <p:spPr>
          <a:xfrm>
            <a:off x="3563888" y="3389968"/>
            <a:ext cx="1296144" cy="39907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Metin kutusu 7"/>
          <p:cNvSpPr txBox="1"/>
          <p:nvPr/>
        </p:nvSpPr>
        <p:spPr>
          <a:xfrm>
            <a:off x="5004048" y="3589504"/>
            <a:ext cx="3024336" cy="923330"/>
          </a:xfrm>
          <a:prstGeom prst="rect">
            <a:avLst/>
          </a:prstGeom>
          <a:noFill/>
        </p:spPr>
        <p:txBody>
          <a:bodyPr wrap="square" rtlCol="0">
            <a:spAutoFit/>
          </a:bodyPr>
          <a:lstStyle/>
          <a:p>
            <a:r>
              <a:rPr lang="tr-TR" dirty="0" smtClean="0">
                <a:solidFill>
                  <a:srgbClr val="FF0000"/>
                </a:solidFill>
              </a:rPr>
              <a:t>Linke tıklayın, açılan sayfadaki bilgileri girerek kayıt işleminizi tamamlayınız.</a:t>
            </a:r>
            <a:endParaRPr lang="tr-TR" dirty="0">
              <a:solidFill>
                <a:srgbClr val="FF0000"/>
              </a:solidFill>
            </a:endParaRPr>
          </a:p>
        </p:txBody>
      </p:sp>
    </p:spTree>
    <p:extLst>
      <p:ext uri="{BB962C8B-B14F-4D97-AF65-F5344CB8AC3E}">
        <p14:creationId xmlns:p14="http://schemas.microsoft.com/office/powerpoint/2010/main" val="198478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3"/>
          <p:cNvSpPr txBox="1">
            <a:spLocks noGrp="1"/>
          </p:cNvSpPr>
          <p:nvPr>
            <p:ph idx="1"/>
          </p:nvPr>
        </p:nvSpPr>
        <p:spPr>
          <a:xfrm>
            <a:off x="0" y="260648"/>
            <a:ext cx="7715200" cy="646331"/>
          </a:xfrm>
          <a:prstGeom prst="rect">
            <a:avLst/>
          </a:prstGeom>
          <a:noFill/>
        </p:spPr>
        <p:txBody>
          <a:bodyPr wrap="square" rtlCol="0">
            <a:spAutoFit/>
          </a:bodyPr>
          <a:lstStyle/>
          <a:p>
            <a:pPr marL="0" indent="0">
              <a:buNone/>
            </a:pPr>
            <a:r>
              <a:rPr lang="tr-TR" sz="1800" dirty="0" smtClean="0">
                <a:solidFill>
                  <a:srgbClr val="FF0000"/>
                </a:solidFill>
              </a:rPr>
              <a:t>E-postadaki linke tıklayınca aşağıdaki ekran açılacak. Gerekli bilgileri girerek kayıt işleminizi tamamlayın.</a:t>
            </a:r>
            <a:endParaRPr lang="tr-TR" sz="1800" dirty="0">
              <a:solidFill>
                <a:srgbClr val="FF0000"/>
              </a:solidFill>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53" y="1028916"/>
            <a:ext cx="6604878" cy="5879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Düz Ok Bağlayıcısı 5"/>
          <p:cNvCxnSpPr/>
          <p:nvPr/>
        </p:nvCxnSpPr>
        <p:spPr>
          <a:xfrm flipV="1">
            <a:off x="4067944" y="3644768"/>
            <a:ext cx="1512168" cy="64807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Metin kutusu 6"/>
          <p:cNvSpPr txBox="1"/>
          <p:nvPr/>
        </p:nvSpPr>
        <p:spPr>
          <a:xfrm>
            <a:off x="5652120" y="3501008"/>
            <a:ext cx="2376264" cy="369332"/>
          </a:xfrm>
          <a:prstGeom prst="rect">
            <a:avLst/>
          </a:prstGeom>
          <a:noFill/>
        </p:spPr>
        <p:txBody>
          <a:bodyPr wrap="square" rtlCol="0">
            <a:spAutoFit/>
          </a:bodyPr>
          <a:lstStyle/>
          <a:p>
            <a:r>
              <a:rPr lang="tr-TR" dirty="0" smtClean="0">
                <a:solidFill>
                  <a:srgbClr val="FF0000"/>
                </a:solidFill>
              </a:rPr>
              <a:t>Türkiye’yi seçelim</a:t>
            </a:r>
            <a:r>
              <a:rPr lang="tr-TR" dirty="0" smtClean="0"/>
              <a:t>.</a:t>
            </a:r>
            <a:endParaRPr lang="tr-TR" dirty="0"/>
          </a:p>
        </p:txBody>
      </p:sp>
    </p:spTree>
    <p:extLst>
      <p:ext uri="{BB962C8B-B14F-4D97-AF65-F5344CB8AC3E}">
        <p14:creationId xmlns:p14="http://schemas.microsoft.com/office/powerpoint/2010/main" val="836559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9" y="921835"/>
            <a:ext cx="6552728" cy="5935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Düz Ok Bağlayıcısı 4"/>
          <p:cNvCxnSpPr/>
          <p:nvPr/>
        </p:nvCxnSpPr>
        <p:spPr>
          <a:xfrm flipV="1">
            <a:off x="3923928" y="3631232"/>
            <a:ext cx="1512168" cy="64807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Metin kutusu 5"/>
          <p:cNvSpPr txBox="1"/>
          <p:nvPr/>
        </p:nvSpPr>
        <p:spPr>
          <a:xfrm>
            <a:off x="5508104" y="3487472"/>
            <a:ext cx="2376264" cy="923330"/>
          </a:xfrm>
          <a:prstGeom prst="rect">
            <a:avLst/>
          </a:prstGeom>
          <a:noFill/>
        </p:spPr>
        <p:txBody>
          <a:bodyPr wrap="square" rtlCol="0">
            <a:spAutoFit/>
          </a:bodyPr>
          <a:lstStyle/>
          <a:p>
            <a:r>
              <a:rPr lang="tr-TR" dirty="0" smtClean="0">
                <a:solidFill>
                  <a:srgbClr val="FF0000"/>
                </a:solidFill>
              </a:rPr>
              <a:t>Bölge kısmında yaşadığımız şehri seçelim.</a:t>
            </a:r>
            <a:endParaRPr lang="tr-TR" dirty="0"/>
          </a:p>
        </p:txBody>
      </p:sp>
    </p:spTree>
    <p:extLst>
      <p:ext uri="{BB962C8B-B14F-4D97-AF65-F5344CB8AC3E}">
        <p14:creationId xmlns:p14="http://schemas.microsoft.com/office/powerpoint/2010/main" val="23807351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55249"/>
            <a:ext cx="6588224" cy="6094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Düz Ok Bağlayıcısı 5"/>
          <p:cNvCxnSpPr/>
          <p:nvPr/>
        </p:nvCxnSpPr>
        <p:spPr>
          <a:xfrm flipV="1">
            <a:off x="3995936" y="4365104"/>
            <a:ext cx="1728192" cy="9324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Metin kutusu 6"/>
          <p:cNvSpPr txBox="1"/>
          <p:nvPr/>
        </p:nvSpPr>
        <p:spPr>
          <a:xfrm>
            <a:off x="5796136" y="3802303"/>
            <a:ext cx="2983891" cy="1477328"/>
          </a:xfrm>
          <a:prstGeom prst="rect">
            <a:avLst/>
          </a:prstGeom>
          <a:noFill/>
        </p:spPr>
        <p:txBody>
          <a:bodyPr wrap="square" rtlCol="0">
            <a:spAutoFit/>
          </a:bodyPr>
          <a:lstStyle/>
          <a:p>
            <a:r>
              <a:rPr lang="tr-TR" dirty="0" smtClean="0">
                <a:solidFill>
                  <a:srgbClr val="FF0000"/>
                </a:solidFill>
              </a:rPr>
              <a:t>Şehir kısmında okulumuzun bulunduğu ilçeyi seçelim. Eğer okulumuz merkez ilçedeyse şehrin adını seçelim.</a:t>
            </a:r>
            <a:endParaRPr lang="tr-TR" dirty="0"/>
          </a:p>
        </p:txBody>
      </p:sp>
    </p:spTree>
    <p:extLst>
      <p:ext uri="{BB962C8B-B14F-4D97-AF65-F5344CB8AC3E}">
        <p14:creationId xmlns:p14="http://schemas.microsoft.com/office/powerpoint/2010/main" val="29394157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14138</TotalTime>
  <Words>384</Words>
  <Application>Microsoft Office PowerPoint</Application>
  <PresentationFormat>Ekran Gösterisi (4:3)</PresentationFormat>
  <Paragraphs>52</Paragraphs>
  <Slides>23</Slides>
  <Notes>1</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23</vt:i4>
      </vt:variant>
    </vt:vector>
  </HeadingPairs>
  <TitlesOfParts>
    <vt:vector size="31" baseType="lpstr">
      <vt:lpstr>Arial</vt:lpstr>
      <vt:lpstr>Bookman Old Style</vt:lpstr>
      <vt:lpstr>Calibri</vt:lpstr>
      <vt:lpstr>Calibri Light</vt:lpstr>
      <vt:lpstr>Latha</vt:lpstr>
      <vt:lpstr>Lucida Fax</vt:lpstr>
      <vt:lpstr>Times New Roman</vt:lpstr>
      <vt:lpstr>Ofis Teması</vt:lpstr>
      <vt:lpstr>PowerPoint Sunusu</vt:lpstr>
      <vt:lpstr>KAYIT OLMA</vt:lpstr>
      <vt:lpstr>PowerPoint Sunusu</vt:lpstr>
      <vt:lpstr>PowerPoint Sunusu</vt:lpstr>
      <vt:lpstr>PowerPoint Sunusu</vt:lpstr>
      <vt:lpstr>PowerPoint Sunusu</vt:lpstr>
      <vt:lpstr>PowerPoint Sunusu</vt:lpstr>
      <vt:lpstr>PowerPoint Sunusu</vt:lpstr>
      <vt:lpstr>PowerPoint Sunusu</vt:lpstr>
      <vt:lpstr>PowerPoint Sunusu</vt:lpstr>
      <vt:lpstr>Eğer okulumuzu listelenen okullar arasında bulamazsak,</vt:lpstr>
      <vt:lpstr>PowerPoint Sunusu</vt:lpstr>
      <vt:lpstr>PowerPoint Sunusu</vt:lpstr>
      <vt:lpstr>PowerPoint Sunusu</vt:lpstr>
      <vt:lpstr>PowerPoint Sunusu</vt:lpstr>
      <vt:lpstr>PowerPoint Sunusu</vt:lpstr>
      <vt:lpstr>PowerPoint Sunusu</vt:lpstr>
      <vt:lpstr>PROJE ARAMA</vt:lpstr>
      <vt:lpstr>PROJELERİ BUL</vt:lpstr>
      <vt:lpstr>ORTAK BULMA FORUMLARI</vt:lpstr>
      <vt:lpstr>12-15 </vt:lpstr>
      <vt:lpstr>"Old games time machine"</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Murat YATAGAN</dc:creator>
  <cp:lastModifiedBy>RL Teknik</cp:lastModifiedBy>
  <cp:revision>71</cp:revision>
  <dcterms:created xsi:type="dcterms:W3CDTF">2013-06-19T07:42:19Z</dcterms:created>
  <dcterms:modified xsi:type="dcterms:W3CDTF">2016-05-10T08:12:08Z</dcterms:modified>
</cp:coreProperties>
</file>